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436" r:id="rId3"/>
    <p:sldId id="549" r:id="rId4"/>
    <p:sldId id="537" r:id="rId5"/>
    <p:sldId id="441" r:id="rId6"/>
    <p:sldId id="557" r:id="rId7"/>
    <p:sldId id="448" r:id="rId8"/>
    <p:sldId id="543" r:id="rId9"/>
    <p:sldId id="552" r:id="rId10"/>
    <p:sldId id="544" r:id="rId11"/>
    <p:sldId id="554" r:id="rId12"/>
    <p:sldId id="548" r:id="rId13"/>
    <p:sldId id="553" r:id="rId14"/>
    <p:sldId id="547" r:id="rId15"/>
    <p:sldId id="555" r:id="rId16"/>
    <p:sldId id="539" r:id="rId17"/>
    <p:sldId id="546" r:id="rId18"/>
    <p:sldId id="556" r:id="rId19"/>
    <p:sldId id="541" r:id="rId20"/>
    <p:sldId id="540" r:id="rId21"/>
    <p:sldId id="538" r:id="rId22"/>
    <p:sldId id="453" r:id="rId23"/>
    <p:sldId id="459" r:id="rId24"/>
    <p:sldId id="542" r:id="rId25"/>
    <p:sldId id="460"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009900"/>
    <a:srgbClr val="F77F00"/>
    <a:srgbClr val="009E60"/>
    <a:srgbClr val="FFEFDD"/>
    <a:srgbClr val="E7FFF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82D41-B528-4A8E-8242-6F741E1C3871}" v="2" dt="2022-08-26T13:28:56.6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23" autoAdjust="0"/>
  </p:normalViewPr>
  <p:slideViewPr>
    <p:cSldViewPr>
      <p:cViewPr varScale="1">
        <p:scale>
          <a:sx n="92" d="100"/>
          <a:sy n="92" d="100"/>
        </p:scale>
        <p:origin x="9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9" d="100"/>
        <a:sy n="49" d="100"/>
      </p:scale>
      <p:origin x="0" y="0"/>
    </p:cViewPr>
  </p:sorterViewPr>
  <p:notesViewPr>
    <p:cSldViewPr>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1C5F2-FB1E-4DF3-A018-3F53235516C2}" type="datetimeFigureOut">
              <a:rPr lang="fr-FR" smtClean="0"/>
              <a:t>09/03/2026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0C6654-8500-472A-94E4-F6F538180276}" type="slidenum">
              <a:rPr lang="fr-FR" smtClean="0"/>
              <a:t>‹N°›</a:t>
            </a:fld>
            <a:endParaRPr lang="fr-FR" dirty="0"/>
          </a:p>
        </p:txBody>
      </p:sp>
    </p:spTree>
    <p:extLst>
      <p:ext uri="{BB962C8B-B14F-4D97-AF65-F5344CB8AC3E}">
        <p14:creationId xmlns:p14="http://schemas.microsoft.com/office/powerpoint/2010/main" val="205685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32C4E9-6E04-4436-92B7-EEFE608D7F2D}" type="datetimeFigureOut">
              <a:rPr lang="fr-FR" smtClean="0"/>
              <a:pPr/>
              <a:t>09/03/2026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992A6-84C6-446D-A12D-F664009F20AF}" type="slidenum">
              <a:rPr lang="fr-FR" smtClean="0"/>
              <a:pPr/>
              <a:t>‹N°›</a:t>
            </a:fld>
            <a:endParaRPr lang="fr-FR" dirty="0"/>
          </a:p>
        </p:txBody>
      </p:sp>
    </p:spTree>
    <p:extLst>
      <p:ext uri="{BB962C8B-B14F-4D97-AF65-F5344CB8AC3E}">
        <p14:creationId xmlns:p14="http://schemas.microsoft.com/office/powerpoint/2010/main" val="6325148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B992A6-84C6-446D-A12D-F664009F20AF}" type="slidenum">
              <a:rPr lang="fr-FR" smtClean="0"/>
              <a:pPr/>
              <a:t>22</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23273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FA07B84-978F-4954-B179-649C6CEFA0CF}" type="datetime1">
              <a:rPr lang="fr-FR" smtClean="0"/>
              <a:pPr/>
              <a:t>09/03/2026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21FC3C-A7DF-4B2F-9FDA-A654B7BE3884}" type="datetime1">
              <a:rPr lang="fr-FR" smtClean="0"/>
              <a:pPr/>
              <a:t>09/03/2026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B2D06E-7D1A-4F25-916E-B12D2E2FF97A}" type="datetime1">
              <a:rPr lang="fr-FR" smtClean="0"/>
              <a:pPr/>
              <a:t>09/03/2026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237099-69E0-4A23-9225-6EC51D7A200A}" type="datetime1">
              <a:rPr lang="fr-FR" smtClean="0"/>
              <a:pPr/>
              <a:t>09/03/2026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A588120-7B50-4AF0-8CBA-F651E8CC11BA}" type="datetime1">
              <a:rPr lang="fr-FR" smtClean="0"/>
              <a:pPr/>
              <a:t>09/03/2026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FA1EAB5-18BA-4F36-8100-8BAD5764BA42}" type="datetime1">
              <a:rPr lang="fr-FR" smtClean="0"/>
              <a:pPr/>
              <a:t>09/03/2026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BF370BD-6C06-46BA-968E-B15A0BC9ECCD}" type="datetime1">
              <a:rPr lang="fr-FR" smtClean="0"/>
              <a:pPr/>
              <a:t>09/03/2026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23194FE6-4367-448B-A07C-621634A6C60A}" type="datetime1">
              <a:rPr lang="fr-FR" smtClean="0"/>
              <a:pPr/>
              <a:t>09/03/2026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FEBD0F-9FFD-4E0F-8475-9CCAB03AB00F}" type="datetime1">
              <a:rPr lang="fr-FR" smtClean="0"/>
              <a:pPr/>
              <a:t>09/03/2026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F8626B-C74C-44AA-99B6-CAA713A7C502}" type="datetime1">
              <a:rPr lang="fr-FR" smtClean="0"/>
              <a:pPr/>
              <a:t>09/03/2026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1427FDD-F1DA-4596-9603-2EF2002A2E7E}" type="datetime1">
              <a:rPr lang="fr-FR" smtClean="0"/>
              <a:pPr/>
              <a:t>09/03/2026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705B105-0559-4662-98A4-5AECBC184A94}"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9F10E-3667-49DB-BF92-FA9EA5410B81}" type="datetime1">
              <a:rPr lang="fr-FR" smtClean="0"/>
              <a:pPr/>
              <a:t>09/03/2026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5B105-0559-4662-98A4-5AECBC184A94}"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5" name="Arrondir un rectangle avec un coin du même côté 14"/>
          <p:cNvSpPr/>
          <p:nvPr/>
        </p:nvSpPr>
        <p:spPr>
          <a:xfrm>
            <a:off x="0" y="1772816"/>
            <a:ext cx="9144000" cy="2520280"/>
          </a:xfrm>
          <a:prstGeom prst="round2SameRect">
            <a:avLst>
              <a:gd name="adj1" fmla="val 0"/>
              <a:gd name="adj2"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4000" b="1" dirty="0">
                <a:solidFill>
                  <a:schemeClr val="bg1"/>
                </a:solidFill>
                <a:latin typeface="Calisto MT" pitchFamily="18" charset="0"/>
              </a:rPr>
              <a:t>COMMUNICATION RELATIVE </a:t>
            </a:r>
          </a:p>
          <a:p>
            <a:pPr algn="ctr">
              <a:defRPr/>
            </a:pPr>
            <a:r>
              <a:rPr lang="fr-FR" sz="4000" b="1" dirty="0" smtClean="0">
                <a:solidFill>
                  <a:schemeClr val="bg1"/>
                </a:solidFill>
                <a:latin typeface="Calisto MT" pitchFamily="18" charset="0"/>
              </a:rPr>
              <a:t>A LA QUALITE DES RELATIONS HUMAINES</a:t>
            </a:r>
            <a:endParaRPr lang="fr-FR" sz="4000" b="1" dirty="0">
              <a:solidFill>
                <a:schemeClr val="bg1"/>
              </a:solidFill>
              <a:latin typeface="Calisto MT" pitchFamily="18" charset="0"/>
            </a:endParaRPr>
          </a:p>
        </p:txBody>
      </p:sp>
      <p:sp>
        <p:nvSpPr>
          <p:cNvPr id="16"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8"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0">
            <a:extLst>
              <a:ext uri="{FF2B5EF4-FFF2-40B4-BE49-F238E27FC236}">
                <a16:creationId xmlns:a16="http://schemas.microsoft.com/office/drawing/2014/main" xmlns="" id="{1FFFEBA0-1701-2A4E-3F3A-B80C5BAF3B97}"/>
              </a:ext>
            </a:extLst>
          </p:cNvPr>
          <p:cNvSpPr txBox="1">
            <a:spLocks noChangeArrowheads="1"/>
          </p:cNvSpPr>
          <p:nvPr/>
        </p:nvSpPr>
        <p:spPr bwMode="auto">
          <a:xfrm>
            <a:off x="0" y="4941168"/>
            <a:ext cx="9108504" cy="461665"/>
          </a:xfrm>
          <a:prstGeom prst="rect">
            <a:avLst/>
          </a:prstGeom>
          <a:noFill/>
          <a:ln w="9525">
            <a:noFill/>
            <a:miter lim="800000"/>
            <a:headEnd/>
            <a:tailEnd/>
          </a:ln>
        </p:spPr>
        <p:txBody>
          <a:bodyPr wrap="square">
            <a:spAutoFit/>
          </a:bodyPr>
          <a:lstStyle/>
          <a:p>
            <a:pPr algn="ctr"/>
            <a:r>
              <a:rPr lang="fr-FR" sz="2400" b="1" dirty="0">
                <a:solidFill>
                  <a:srgbClr val="000000"/>
                </a:solidFill>
                <a:latin typeface="Calisto MT" pitchFamily="18" charset="0"/>
              </a:rPr>
              <a:t>Présentée  par : M. AKA Aka Denis</a:t>
            </a:r>
            <a:endParaRPr lang="fr-FR" sz="2400" b="1" dirty="0">
              <a:solidFill>
                <a:srgbClr val="00B050"/>
              </a:solidFill>
              <a:latin typeface="Calisto MT" pitchFamily="18" charset="0"/>
            </a:endParaRPr>
          </a:p>
        </p:txBody>
      </p:sp>
      <p:sp>
        <p:nvSpPr>
          <p:cNvPr id="3" name="ZoneTexte 3">
            <a:extLst>
              <a:ext uri="{FF2B5EF4-FFF2-40B4-BE49-F238E27FC236}">
                <a16:creationId xmlns:a16="http://schemas.microsoft.com/office/drawing/2014/main" xmlns="" id="{EC4274E7-A8D8-1A0B-EFE9-D641349F6BA8}"/>
              </a:ext>
            </a:extLst>
          </p:cNvPr>
          <p:cNvSpPr txBox="1">
            <a:spLocks noChangeArrowheads="1"/>
          </p:cNvSpPr>
          <p:nvPr/>
        </p:nvSpPr>
        <p:spPr bwMode="auto">
          <a:xfrm>
            <a:off x="539551" y="5460495"/>
            <a:ext cx="8136905" cy="707886"/>
          </a:xfrm>
          <a:prstGeom prst="rect">
            <a:avLst/>
          </a:prstGeom>
          <a:noFill/>
          <a:ln w="9525">
            <a:noFill/>
            <a:miter lim="800000"/>
            <a:headEnd/>
            <a:tailEnd/>
          </a:ln>
        </p:spPr>
        <p:txBody>
          <a:bodyPr wrap="square">
            <a:spAutoFit/>
          </a:bodyPr>
          <a:lstStyle/>
          <a:p>
            <a:pPr algn="ctr"/>
            <a:r>
              <a:rPr lang="fr-FR" sz="2000" dirty="0">
                <a:latin typeface="Calisto MT" pitchFamily="18" charset="0"/>
              </a:rPr>
              <a:t>Coordonnateur de l’Observatoire de l’Éthique et de la Déontologie </a:t>
            </a:r>
          </a:p>
          <a:p>
            <a:pPr algn="ctr"/>
            <a:r>
              <a:rPr lang="fr-FR" sz="2000" dirty="0">
                <a:latin typeface="Calisto MT" pitchFamily="18" charset="0"/>
              </a:rPr>
              <a:t>du Trésor Public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382E65-4DEE-9A19-A893-400336CBD2A2}"/>
            </a:ext>
          </a:extLst>
        </p:cNvPr>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002"/>
            <a:ext cx="9144000" cy="4276998"/>
          </a:xfrm>
          <a:prstGeom prst="rect">
            <a:avLst/>
          </a:prstGeom>
        </p:spPr>
      </p:pic>
      <p:sp>
        <p:nvSpPr>
          <p:cNvPr id="15"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sp>
        <p:nvSpPr>
          <p:cNvPr id="11" name="Flèche droite 10">
            <a:extLst>
              <a:ext uri="{FF2B5EF4-FFF2-40B4-BE49-F238E27FC236}">
                <a16:creationId xmlns:a16="http://schemas.microsoft.com/office/drawing/2014/main" xmlns="" id="{35723E13-3D99-72A7-DEA1-C7A6C3447890}"/>
              </a:ext>
            </a:extLst>
          </p:cNvPr>
          <p:cNvSpPr/>
          <p:nvPr/>
        </p:nvSpPr>
        <p:spPr>
          <a:xfrm>
            <a:off x="483407" y="1412776"/>
            <a:ext cx="8317432" cy="1436984"/>
          </a:xfrm>
          <a:prstGeom prst="rightArrow">
            <a:avLst>
              <a:gd name="adj1" fmla="val 50000"/>
              <a:gd name="adj2" fmla="val 57247"/>
            </a:avLst>
          </a:prstGeom>
          <a:solidFill>
            <a:srgbClr val="FFEFDD"/>
          </a:solidFill>
          <a:ln w="38100">
            <a:solidFill>
              <a:srgbClr val="009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Calisto MT" panose="02040603050505030304" pitchFamily="18" charset="0"/>
              </a:rPr>
              <a:t>     </a:t>
            </a:r>
          </a:p>
          <a:p>
            <a:r>
              <a:rPr lang="fr-FR" sz="2400" b="1" dirty="0">
                <a:solidFill>
                  <a:schemeClr val="tx1"/>
                </a:solidFill>
                <a:latin typeface="Calisto MT" panose="02040603050505030304" pitchFamily="18" charset="0"/>
              </a:rPr>
              <a:t>      </a:t>
            </a:r>
            <a:r>
              <a:rPr lang="fr-FR" sz="2100" b="1" dirty="0" smtClean="0">
                <a:solidFill>
                  <a:schemeClr val="tx1"/>
                </a:solidFill>
                <a:latin typeface="Calisto MT" panose="02040603050505030304" pitchFamily="18" charset="0"/>
              </a:rPr>
              <a:t>faire preuve de compréhension vis-à-vis de ses supérieurs, ses collègues, ses collaborateurs et des clients</a:t>
            </a:r>
            <a:endParaRPr lang="fr-FR" sz="2100" b="1" dirty="0">
              <a:solidFill>
                <a:schemeClr val="tx1"/>
              </a:solidFill>
              <a:latin typeface="Calisto MT" panose="02040603050505030304" pitchFamily="18" charset="0"/>
            </a:endParaRPr>
          </a:p>
          <a:p>
            <a:pPr lvl="0"/>
            <a:endParaRPr lang="fr-FR" sz="2000" dirty="0">
              <a:solidFill>
                <a:schemeClr val="tx1"/>
              </a:solidFill>
              <a:latin typeface="Calisto MT" panose="02040603050505030304" pitchFamily="18" charset="0"/>
            </a:endParaRPr>
          </a:p>
        </p:txBody>
      </p:sp>
      <p:sp>
        <p:nvSpPr>
          <p:cNvPr id="14" name="Ellipse 13">
            <a:extLst>
              <a:ext uri="{FF2B5EF4-FFF2-40B4-BE49-F238E27FC236}">
                <a16:creationId xmlns:a16="http://schemas.microsoft.com/office/drawing/2014/main" xmlns="" id="{E54D119A-DFF9-51E4-175A-53C76E24CD4B}"/>
              </a:ext>
            </a:extLst>
          </p:cNvPr>
          <p:cNvSpPr/>
          <p:nvPr/>
        </p:nvSpPr>
        <p:spPr>
          <a:xfrm>
            <a:off x="132594" y="1412776"/>
            <a:ext cx="792088" cy="792088"/>
          </a:xfrm>
          <a:prstGeom prst="ellipse">
            <a:avLst/>
          </a:prstGeom>
          <a:solidFill>
            <a:srgbClr val="009E60"/>
          </a:solidFill>
          <a:ln>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1"/>
                </a:solidFill>
                <a:latin typeface="Calisto MT" panose="02040603050505030304" pitchFamily="18" charset="0"/>
              </a:rPr>
              <a:t>2</a:t>
            </a:r>
            <a:endParaRPr lang="fr-FR" sz="4000" dirty="0">
              <a:solidFill>
                <a:schemeClr val="bg1"/>
              </a:solidFill>
            </a:endParaRPr>
          </a:p>
        </p:txBody>
      </p:sp>
      <p:cxnSp>
        <p:nvCxnSpPr>
          <p:cNvPr id="16" name="Connecteur droit 15"/>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7"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8" name="Picture 7" descr="C:\Users\HP\Downloads\LOGO_DESS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62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75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1BAEAA0-9909-4A42-7EAB-1D5044039577}"/>
              </a:ext>
            </a:extLst>
          </p:cNvPr>
          <p:cNvSpPr txBox="1"/>
          <p:nvPr/>
        </p:nvSpPr>
        <p:spPr>
          <a:xfrm>
            <a:off x="179512" y="1669295"/>
            <a:ext cx="8721673" cy="2977738"/>
          </a:xfrm>
          <a:prstGeom prst="rect">
            <a:avLst/>
          </a:prstGeom>
          <a:noFill/>
        </p:spPr>
        <p:txBody>
          <a:bodyPr wrap="square" rtlCol="0">
            <a:spAutoFit/>
          </a:bodyPr>
          <a:lstStyle/>
          <a:p>
            <a:pPr algn="just">
              <a:lnSpc>
                <a:spcPct val="150000"/>
              </a:lnSpc>
            </a:pPr>
            <a:r>
              <a:rPr lang="fr-FR" sz="2500" b="1" dirty="0" smtClean="0">
                <a:latin typeface="Calisto MT" panose="02040603050505030304" pitchFamily="18" charset="0"/>
              </a:rPr>
              <a:t>La compréhension:  </a:t>
            </a:r>
            <a:r>
              <a:rPr lang="fr-FR" sz="2500" dirty="0" smtClean="0">
                <a:latin typeface="Calisto MT" panose="02040603050505030304" pitchFamily="18" charset="0"/>
              </a:rPr>
              <a:t>c’est la faculté de saisir le sens, la nature ou le fonctionnement de quelque chose. Dans le cas d’espèce, c’est la capacité à comprendre autrui; La compréhensio</a:t>
            </a:r>
            <a:r>
              <a:rPr lang="fr-FR" sz="2500" dirty="0">
                <a:latin typeface="Calisto MT" panose="02040603050505030304" pitchFamily="18" charset="0"/>
              </a:rPr>
              <a:t>n</a:t>
            </a:r>
            <a:r>
              <a:rPr lang="fr-FR" sz="2500" dirty="0" smtClean="0">
                <a:latin typeface="Calisto MT" panose="02040603050505030304" pitchFamily="18" charset="0"/>
              </a:rPr>
              <a:t> renvoie aux notions d’indulgence,  de tolérance, d’empathie, de sympathie envers autrui</a:t>
            </a:r>
          </a:p>
        </p:txBody>
      </p:sp>
      <p:sp>
        <p:nvSpPr>
          <p:cNvPr id="7"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10" name="Connecteur droit 9"/>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1"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2"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540236"/>
      </p:ext>
    </p:extLst>
  </p:cSld>
  <p:clrMapOvr>
    <a:masterClrMapping/>
  </p:clrMapOvr>
  <p:transition>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382E65-4DEE-9A19-A893-400336CBD2A2}"/>
            </a:ext>
          </a:extLst>
        </p:cNvPr>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8" y="2710062"/>
            <a:ext cx="8930312" cy="3887290"/>
          </a:xfrm>
          <a:prstGeom prst="rect">
            <a:avLst/>
          </a:prstGeom>
        </p:spPr>
      </p:pic>
      <p:sp>
        <p:nvSpPr>
          <p:cNvPr id="13" name="Flèche droite 12"/>
          <p:cNvSpPr/>
          <p:nvPr/>
        </p:nvSpPr>
        <p:spPr>
          <a:xfrm>
            <a:off x="431490" y="1610716"/>
            <a:ext cx="8388982" cy="1368152"/>
          </a:xfrm>
          <a:prstGeom prst="rightArrow">
            <a:avLst>
              <a:gd name="adj1" fmla="val 50000"/>
              <a:gd name="adj2" fmla="val 57247"/>
            </a:avLst>
          </a:prstGeom>
          <a:solidFill>
            <a:srgbClr val="E7FFF6"/>
          </a:solidFill>
          <a:ln w="381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Calisto MT" panose="02040603050505030304" pitchFamily="18" charset="0"/>
              </a:rPr>
              <a:t>      </a:t>
            </a:r>
            <a:r>
              <a:rPr lang="fr-FR" sz="2400" b="1" dirty="0" smtClean="0">
                <a:solidFill>
                  <a:schemeClr val="tx1"/>
                </a:solidFill>
                <a:latin typeface="Calisto MT" panose="02040603050505030304" pitchFamily="18" charset="0"/>
              </a:rPr>
              <a:t>faire preuve de maitrise de soi dans l’accomplissement de sa mission</a:t>
            </a:r>
            <a:endParaRPr lang="fr-FR" sz="2100" b="1" dirty="0">
              <a:solidFill>
                <a:schemeClr val="tx1"/>
              </a:solidFill>
              <a:latin typeface="Calisto MT" panose="02040603050505030304" pitchFamily="18" charset="0"/>
            </a:endParaRPr>
          </a:p>
        </p:txBody>
      </p:sp>
      <p:sp>
        <p:nvSpPr>
          <p:cNvPr id="15" name="Ellipse 14"/>
          <p:cNvSpPr/>
          <p:nvPr/>
        </p:nvSpPr>
        <p:spPr>
          <a:xfrm>
            <a:off x="156528" y="1477306"/>
            <a:ext cx="792088" cy="792088"/>
          </a:xfrm>
          <a:prstGeom prst="ellipse">
            <a:avLst/>
          </a:prstGeom>
          <a:solidFill>
            <a:srgbClr val="F77F00"/>
          </a:solidFill>
          <a:ln>
            <a:solidFill>
              <a:srgbClr val="009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listo MT" panose="02040603050505030304" pitchFamily="18" charset="0"/>
              </a:rPr>
              <a:t>3</a:t>
            </a:r>
            <a:endParaRPr lang="fr-FR" sz="4000" dirty="0"/>
          </a:p>
        </p:txBody>
      </p:sp>
      <p:sp>
        <p:nvSpPr>
          <p:cNvPr id="11"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16" name="Connecteur droit 15"/>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7"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8" name="Picture 7" descr="C:\Users\HP\Downloads\LOGO_DESS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8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1BAEAA0-9909-4A42-7EAB-1D5044039577}"/>
              </a:ext>
            </a:extLst>
          </p:cNvPr>
          <p:cNvSpPr txBox="1"/>
          <p:nvPr/>
        </p:nvSpPr>
        <p:spPr>
          <a:xfrm>
            <a:off x="179512" y="1669295"/>
            <a:ext cx="8721673" cy="2400657"/>
          </a:xfrm>
          <a:prstGeom prst="rect">
            <a:avLst/>
          </a:prstGeom>
          <a:noFill/>
        </p:spPr>
        <p:txBody>
          <a:bodyPr wrap="square" rtlCol="0">
            <a:spAutoFit/>
          </a:bodyPr>
          <a:lstStyle/>
          <a:p>
            <a:pPr algn="just">
              <a:lnSpc>
                <a:spcPct val="150000"/>
              </a:lnSpc>
            </a:pPr>
            <a:r>
              <a:rPr lang="fr-FR" sz="2500" b="1" dirty="0" smtClean="0">
                <a:latin typeface="Calisto MT" panose="02040603050505030304" pitchFamily="18" charset="0"/>
              </a:rPr>
              <a:t>La maîtrise de soi: </a:t>
            </a:r>
            <a:r>
              <a:rPr lang="fr-FR" sz="2500" dirty="0" smtClean="0">
                <a:latin typeface="Calisto MT" panose="02040603050505030304" pitchFamily="18" charset="0"/>
              </a:rPr>
              <a:t>c’est la capacité à gérer ses émotions et à ne pas se laisser dominer par ses réactions, ses tentations, ses impulsions. Elle fait référence au calme, à la tempérance, au sang froid.</a:t>
            </a:r>
          </a:p>
        </p:txBody>
      </p:sp>
      <p:sp>
        <p:nvSpPr>
          <p:cNvPr id="9"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0"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1"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457736"/>
      </p:ext>
    </p:extLst>
  </p:cSld>
  <p:clrMapOvr>
    <a:masterClrMapping/>
  </p:clrMapOvr>
  <p:transition>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382E65-4DEE-9A19-A893-400336CBD2A2}"/>
            </a:ext>
          </a:extLst>
        </p:cNvPr>
        <p:cNvGrpSpPr/>
        <p:nvPr/>
      </p:nvGrpSpPr>
      <p:grpSpPr>
        <a:xfrm>
          <a:off x="0" y="0"/>
          <a:ext cx="0" cy="0"/>
          <a:chOff x="0" y="0"/>
          <a:chExt cx="0" cy="0"/>
        </a:xfrm>
      </p:grpSpPr>
      <p:sp>
        <p:nvSpPr>
          <p:cNvPr id="10"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2276872"/>
            <a:ext cx="9171432" cy="4506662"/>
          </a:xfrm>
          <a:prstGeom prst="rect">
            <a:avLst/>
          </a:prstGeom>
        </p:spPr>
      </p:pic>
      <p:sp>
        <p:nvSpPr>
          <p:cNvPr id="11" name="Flèche droite 10">
            <a:extLst>
              <a:ext uri="{FF2B5EF4-FFF2-40B4-BE49-F238E27FC236}">
                <a16:creationId xmlns:a16="http://schemas.microsoft.com/office/drawing/2014/main" xmlns="" id="{35723E13-3D99-72A7-DEA1-C7A6C3447890}"/>
              </a:ext>
            </a:extLst>
          </p:cNvPr>
          <p:cNvSpPr/>
          <p:nvPr/>
        </p:nvSpPr>
        <p:spPr>
          <a:xfrm>
            <a:off x="483407" y="1268760"/>
            <a:ext cx="8317432" cy="1436984"/>
          </a:xfrm>
          <a:prstGeom prst="rightArrow">
            <a:avLst>
              <a:gd name="adj1" fmla="val 50000"/>
              <a:gd name="adj2" fmla="val 57247"/>
            </a:avLst>
          </a:prstGeom>
          <a:solidFill>
            <a:srgbClr val="FFEFDD"/>
          </a:solidFill>
          <a:ln w="38100">
            <a:solidFill>
              <a:srgbClr val="009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Calisto MT" panose="02040603050505030304" pitchFamily="18" charset="0"/>
              </a:rPr>
              <a:t>     </a:t>
            </a:r>
            <a:r>
              <a:rPr lang="fr-FR" sz="2400" b="1" dirty="0" smtClean="0">
                <a:solidFill>
                  <a:schemeClr val="tx1"/>
                </a:solidFill>
                <a:latin typeface="Calisto MT" panose="02040603050505030304" pitchFamily="18" charset="0"/>
              </a:rPr>
              <a:t>œuvrer à la promotion de l’entraide et de l’amitié dans son milieu professionnel</a:t>
            </a:r>
            <a:endParaRPr lang="fr-FR" sz="2000" dirty="0">
              <a:solidFill>
                <a:schemeClr val="tx1"/>
              </a:solidFill>
              <a:latin typeface="Calisto MT" panose="02040603050505030304" pitchFamily="18" charset="0"/>
            </a:endParaRPr>
          </a:p>
        </p:txBody>
      </p:sp>
      <p:sp>
        <p:nvSpPr>
          <p:cNvPr id="14" name="Ellipse 13">
            <a:extLst>
              <a:ext uri="{FF2B5EF4-FFF2-40B4-BE49-F238E27FC236}">
                <a16:creationId xmlns:a16="http://schemas.microsoft.com/office/drawing/2014/main" xmlns="" id="{E54D119A-DFF9-51E4-175A-53C76E24CD4B}"/>
              </a:ext>
            </a:extLst>
          </p:cNvPr>
          <p:cNvSpPr/>
          <p:nvPr/>
        </p:nvSpPr>
        <p:spPr>
          <a:xfrm>
            <a:off x="87363" y="1268760"/>
            <a:ext cx="792088" cy="792088"/>
          </a:xfrm>
          <a:prstGeom prst="ellipse">
            <a:avLst/>
          </a:prstGeom>
          <a:solidFill>
            <a:srgbClr val="009E60"/>
          </a:solidFill>
          <a:ln>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1"/>
                </a:solidFill>
                <a:latin typeface="Calisto MT" panose="02040603050505030304" pitchFamily="18" charset="0"/>
              </a:rPr>
              <a:t>4</a:t>
            </a:r>
            <a:endParaRPr lang="fr-FR" sz="4000" dirty="0">
              <a:solidFill>
                <a:schemeClr val="bg1"/>
              </a:solidFill>
            </a:endParaRPr>
          </a:p>
        </p:txBody>
      </p:sp>
      <p:cxnSp>
        <p:nvCxnSpPr>
          <p:cNvPr id="15" name="Connecteur droit 14"/>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6"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7" name="Picture 7" descr="C:\Users\HP\Downloads\LOGO_DESS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2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75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1BAEAA0-9909-4A42-7EAB-1D5044039577}"/>
              </a:ext>
            </a:extLst>
          </p:cNvPr>
          <p:cNvSpPr txBox="1"/>
          <p:nvPr/>
        </p:nvSpPr>
        <p:spPr>
          <a:xfrm>
            <a:off x="264511" y="1052736"/>
            <a:ext cx="8721673" cy="5747727"/>
          </a:xfrm>
          <a:prstGeom prst="rect">
            <a:avLst/>
          </a:prstGeom>
          <a:noFill/>
        </p:spPr>
        <p:txBody>
          <a:bodyPr wrap="square" rtlCol="0">
            <a:spAutoFit/>
          </a:bodyPr>
          <a:lstStyle/>
          <a:p>
            <a:pPr algn="just">
              <a:lnSpc>
                <a:spcPct val="150000"/>
              </a:lnSpc>
            </a:pPr>
            <a:r>
              <a:rPr lang="fr-FR" sz="2500" b="1" dirty="0" smtClean="0">
                <a:latin typeface="Calisto MT" panose="02040603050505030304" pitchFamily="18" charset="0"/>
              </a:rPr>
              <a:t>La promotion de l’entraide et de l’amitié</a:t>
            </a:r>
          </a:p>
          <a:p>
            <a:pPr algn="just">
              <a:lnSpc>
                <a:spcPct val="150000"/>
              </a:lnSpc>
            </a:pPr>
            <a:r>
              <a:rPr lang="fr-FR" sz="2000" b="1" dirty="0" smtClean="0">
                <a:latin typeface="Calisto MT" panose="02040603050505030304" pitchFamily="18" charset="0"/>
              </a:rPr>
              <a:t>L’entraide</a:t>
            </a:r>
            <a:r>
              <a:rPr lang="fr-FR" sz="2000" dirty="0" smtClean="0">
                <a:latin typeface="Calisto MT" panose="02040603050505030304" pitchFamily="18" charset="0"/>
              </a:rPr>
              <a:t> est l’action de se porter mutuellement et de manière réciproque, de l’aide. Elle suscite la mobilisation et la solidarité entre les personnes.</a:t>
            </a:r>
          </a:p>
          <a:p>
            <a:pPr algn="just">
              <a:lnSpc>
                <a:spcPct val="150000"/>
              </a:lnSpc>
            </a:pPr>
            <a:r>
              <a:rPr lang="fr-FR" sz="2000" dirty="0" smtClean="0">
                <a:latin typeface="Calisto MT" panose="02040603050505030304" pitchFamily="18" charset="0"/>
              </a:rPr>
              <a:t>Au Trésor Public, de nombreux outils de promotion de l’entraide  existent à travers:</a:t>
            </a:r>
          </a:p>
          <a:p>
            <a:pPr marL="342900" indent="-342900" algn="just">
              <a:lnSpc>
                <a:spcPct val="150000"/>
              </a:lnSpc>
              <a:buFontTx/>
              <a:buChar char="-"/>
            </a:pPr>
            <a:r>
              <a:rPr lang="fr-FR" sz="2000" dirty="0" smtClean="0">
                <a:latin typeface="Calisto MT" panose="02040603050505030304" pitchFamily="18" charset="0"/>
              </a:rPr>
              <a:t>les mutuelles des services dans leur mission spécifique  de servir d’outil de solidarité et de cohésion sociale</a:t>
            </a:r>
          </a:p>
          <a:p>
            <a:pPr marL="342900" indent="-342900" algn="just">
              <a:lnSpc>
                <a:spcPct val="150000"/>
              </a:lnSpc>
              <a:buFontTx/>
              <a:buChar char="-"/>
            </a:pPr>
            <a:r>
              <a:rPr lang="fr-FR" sz="2000" dirty="0">
                <a:latin typeface="Calisto MT" panose="02040603050505030304" pitchFamily="18" charset="0"/>
              </a:rPr>
              <a:t>l</a:t>
            </a:r>
            <a:r>
              <a:rPr lang="fr-FR" sz="2000" dirty="0" smtClean="0">
                <a:latin typeface="Calisto MT" panose="02040603050505030304" pitchFamily="18" charset="0"/>
              </a:rPr>
              <a:t>es structures associatives et syndicales qui prévoient dans leur statut et règlements des actions de soutien et de solidarité</a:t>
            </a:r>
          </a:p>
          <a:p>
            <a:pPr algn="just">
              <a:lnSpc>
                <a:spcPct val="150000"/>
              </a:lnSpc>
            </a:pPr>
            <a:r>
              <a:rPr lang="fr-FR" sz="2000" b="1" dirty="0" smtClean="0">
                <a:latin typeface="Calisto MT" panose="02040603050505030304" pitchFamily="18" charset="0"/>
              </a:rPr>
              <a:t>L’amitié </a:t>
            </a:r>
            <a:r>
              <a:rPr lang="fr-FR" sz="2000" dirty="0" smtClean="0">
                <a:latin typeface="Calisto MT" panose="02040603050505030304" pitchFamily="18" charset="0"/>
              </a:rPr>
              <a:t>selon le dictionnaire  est un sentiment réciproque d’affection ou de sympathie qui ne se fonde ni sur la parenté ni sur l’attrait sexuel.</a:t>
            </a:r>
          </a:p>
          <a:p>
            <a:pPr algn="just">
              <a:lnSpc>
                <a:spcPct val="150000"/>
              </a:lnSpc>
            </a:pPr>
            <a:r>
              <a:rPr lang="fr-FR" sz="2000" dirty="0" smtClean="0">
                <a:latin typeface="Calisto MT" panose="02040603050505030304" pitchFamily="18" charset="0"/>
              </a:rPr>
              <a:t>Il s’agit donc d’une relation fondée sur les affinités.</a:t>
            </a:r>
            <a:endParaRPr lang="fr-FR" sz="2000" dirty="0">
              <a:latin typeface="Calisto MT" panose="02040603050505030304" pitchFamily="18" charset="0"/>
            </a:endParaRPr>
          </a:p>
        </p:txBody>
      </p:sp>
      <p:sp>
        <p:nvSpPr>
          <p:cNvPr id="9"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0"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1"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666002"/>
      </p:ext>
    </p:extLst>
  </p:cSld>
  <p:clrMapOvr>
    <a:masterClrMapping/>
  </p:clrMapOvr>
  <p:transition>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38AD56-5746-E901-18E7-A3F1D1E92F3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42B3D8E8-7ECE-2D89-EE8B-DFEC66B0E6BF}"/>
              </a:ext>
            </a:extLst>
          </p:cNvPr>
          <p:cNvSpPr txBox="1"/>
          <p:nvPr/>
        </p:nvSpPr>
        <p:spPr>
          <a:xfrm>
            <a:off x="3203848" y="1700808"/>
            <a:ext cx="2736304" cy="1477328"/>
          </a:xfrm>
          <a:prstGeom prst="rect">
            <a:avLst/>
          </a:prstGeom>
          <a:noFill/>
        </p:spPr>
        <p:txBody>
          <a:bodyPr wrap="square" rtlCol="0">
            <a:spAutoFit/>
          </a:bodyPr>
          <a:lstStyle/>
          <a:p>
            <a:pPr algn="ctr"/>
            <a:r>
              <a:rPr lang="fr-FR" sz="9000" b="1" dirty="0" smtClean="0">
                <a:solidFill>
                  <a:srgbClr val="003300"/>
                </a:solidFill>
                <a:latin typeface="Calisto MT" pitchFamily="18" charset="0"/>
              </a:rPr>
              <a:t>III</a:t>
            </a:r>
            <a:endParaRPr lang="fr-FR" sz="9000" b="1" dirty="0">
              <a:solidFill>
                <a:srgbClr val="003300"/>
              </a:solidFill>
              <a:latin typeface="Calisto MT" pitchFamily="18" charset="0"/>
            </a:endParaRPr>
          </a:p>
        </p:txBody>
      </p:sp>
      <p:sp>
        <p:nvSpPr>
          <p:cNvPr id="3" name="ZoneTexte 2">
            <a:extLst>
              <a:ext uri="{FF2B5EF4-FFF2-40B4-BE49-F238E27FC236}">
                <a16:creationId xmlns:a16="http://schemas.microsoft.com/office/drawing/2014/main" xmlns="" id="{15A410A3-16BB-55A2-D196-CE3B3342A2E3}"/>
              </a:ext>
            </a:extLst>
          </p:cNvPr>
          <p:cNvSpPr txBox="1"/>
          <p:nvPr/>
        </p:nvSpPr>
        <p:spPr>
          <a:xfrm>
            <a:off x="0" y="3335501"/>
            <a:ext cx="9144000" cy="2862322"/>
          </a:xfrm>
          <a:prstGeom prst="rect">
            <a:avLst/>
          </a:prstGeom>
          <a:solidFill>
            <a:srgbClr val="FF6600"/>
          </a:solidFill>
        </p:spPr>
        <p:txBody>
          <a:bodyPr wrap="square" rtlCol="0">
            <a:spAutoFit/>
          </a:bodyPr>
          <a:lstStyle/>
          <a:p>
            <a:pPr lvl="0" algn="ctr">
              <a:spcBef>
                <a:spcPct val="0"/>
              </a:spcBef>
              <a:defRPr/>
            </a:pPr>
            <a:r>
              <a:rPr lang="fr-FR" sz="4500" b="1" dirty="0" smtClean="0">
                <a:solidFill>
                  <a:schemeClr val="bg1"/>
                </a:solidFill>
                <a:latin typeface="Calisto MT" pitchFamily="18" charset="0"/>
              </a:rPr>
              <a:t> QUELQUES EXEMPLES  DE NON RESPECT DE LA QUALITE DES RELATIONS HUMAINES</a:t>
            </a:r>
            <a:endParaRPr lang="fr-FR" sz="4500" b="1" dirty="0">
              <a:solidFill>
                <a:schemeClr val="bg1"/>
              </a:solidFill>
              <a:latin typeface="Calisto MT"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9"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0"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7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14" y="1706032"/>
            <a:ext cx="9036495" cy="4708981"/>
          </a:xfrm>
          <a:prstGeom prst="rect">
            <a:avLst/>
          </a:prstGeom>
          <a:noFill/>
          <a:ln>
            <a:noFill/>
          </a:ln>
        </p:spPr>
        <p:txBody>
          <a:bodyPr wrap="square">
            <a:spAutoFit/>
          </a:bodyPr>
          <a:lstStyle/>
          <a:p>
            <a:pPr algn="just">
              <a:lnSpc>
                <a:spcPct val="150000"/>
              </a:lnSpc>
            </a:pPr>
            <a:r>
              <a:rPr lang="fr-FR" sz="2000" dirty="0" smtClean="0">
                <a:latin typeface="Calisto MT" panose="02040603050505030304" pitchFamily="18" charset="0"/>
                <a:cs typeface="Times New Roman" panose="02020603050405020304" pitchFamily="18" charset="0"/>
              </a:rPr>
              <a:t>L’Observatoire </a:t>
            </a:r>
            <a:r>
              <a:rPr lang="fr-FR" sz="2000" dirty="0">
                <a:latin typeface="Calisto MT" panose="02040603050505030304" pitchFamily="18" charset="0"/>
                <a:cs typeface="Times New Roman" panose="02020603050405020304" pitchFamily="18" charset="0"/>
              </a:rPr>
              <a:t>a  été saisi </a:t>
            </a:r>
            <a:r>
              <a:rPr lang="fr-FR" sz="2000" dirty="0" smtClean="0">
                <a:latin typeface="Calisto MT" panose="02040603050505030304" pitchFamily="18" charset="0"/>
                <a:cs typeface="Times New Roman" panose="02020603050405020304" pitchFamily="18" charset="0"/>
              </a:rPr>
              <a:t>trois fois </a:t>
            </a:r>
            <a:r>
              <a:rPr lang="fr-FR" sz="2000" dirty="0">
                <a:latin typeface="Calisto MT" panose="02040603050505030304" pitchFamily="18" charset="0"/>
                <a:cs typeface="Times New Roman" panose="02020603050405020304" pitchFamily="18" charset="0"/>
              </a:rPr>
              <a:t>en </a:t>
            </a:r>
            <a:r>
              <a:rPr lang="fr-FR" sz="2000" dirty="0" smtClean="0">
                <a:latin typeface="Calisto MT" panose="02040603050505030304" pitchFamily="18" charset="0"/>
                <a:cs typeface="Times New Roman" panose="02020603050405020304" pitchFamily="18" charset="0"/>
              </a:rPr>
              <a:t>2025 pour </a:t>
            </a:r>
            <a:r>
              <a:rPr lang="fr-FR" sz="2000" dirty="0">
                <a:latin typeface="Calisto MT" panose="02040603050505030304" pitchFamily="18" charset="0"/>
                <a:cs typeface="Times New Roman" panose="02020603050405020304" pitchFamily="18" charset="0"/>
              </a:rPr>
              <a:t>des faits de manquement au principe </a:t>
            </a:r>
            <a:r>
              <a:rPr lang="fr-FR" sz="2000" dirty="0" smtClean="0">
                <a:latin typeface="Calisto MT" panose="02040603050505030304" pitchFamily="18" charset="0"/>
                <a:cs typeface="Times New Roman" panose="02020603050405020304" pitchFamily="18" charset="0"/>
              </a:rPr>
              <a:t>de la qualité des relations humaines.</a:t>
            </a:r>
            <a:endParaRPr lang="fr-FR" sz="2000" dirty="0">
              <a:latin typeface="Calisto MT" panose="02040603050505030304" pitchFamily="18" charset="0"/>
              <a:cs typeface="Times New Roman" panose="02020603050405020304" pitchFamily="18" charset="0"/>
            </a:endParaRPr>
          </a:p>
          <a:p>
            <a:pPr algn="just">
              <a:lnSpc>
                <a:spcPct val="150000"/>
              </a:lnSpc>
            </a:pPr>
            <a:r>
              <a:rPr lang="fr-FR" sz="2000" dirty="0" smtClean="0">
                <a:latin typeface="Calisto MT" panose="02040603050505030304" pitchFamily="18" charset="0"/>
                <a:cs typeface="Times New Roman" panose="02020603050405020304" pitchFamily="18" charset="0"/>
              </a:rPr>
              <a:t>Ces saisines sont relatives à des: </a:t>
            </a:r>
            <a:endParaRPr lang="fr-FR" sz="2000" dirty="0">
              <a:latin typeface="Calisto MT" panose="0204060305050503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fr-FR" sz="2000" dirty="0">
                <a:latin typeface="Calisto MT" panose="02040603050505030304" pitchFamily="18" charset="0"/>
                <a:cs typeface="Times New Roman" panose="02020603050405020304" pitchFamily="18" charset="0"/>
              </a:rPr>
              <a:t>Propos diffamatoires et injurieux d’un </a:t>
            </a:r>
            <a:r>
              <a:rPr lang="fr-FR" sz="2000" dirty="0" smtClean="0">
                <a:latin typeface="Calisto MT" panose="02040603050505030304" pitchFamily="18" charset="0"/>
                <a:cs typeface="Times New Roman" panose="02020603050405020304" pitchFamily="18" charset="0"/>
              </a:rPr>
              <a:t>Chef de Poste à </a:t>
            </a:r>
            <a:r>
              <a:rPr lang="fr-FR" sz="2000" dirty="0">
                <a:latin typeface="Calisto MT" panose="02040603050505030304" pitchFamily="18" charset="0"/>
                <a:cs typeface="Times New Roman" panose="02020603050405020304" pitchFamily="18" charset="0"/>
              </a:rPr>
              <a:t>l’encontre </a:t>
            </a:r>
            <a:r>
              <a:rPr lang="fr-FR" sz="2000" dirty="0" smtClean="0">
                <a:latin typeface="Calisto MT" panose="02040603050505030304" pitchFamily="18" charset="0"/>
                <a:cs typeface="Times New Roman" panose="02020603050405020304" pitchFamily="18" charset="0"/>
              </a:rPr>
              <a:t>d’un autre Chef de Poste </a:t>
            </a:r>
            <a:r>
              <a:rPr lang="fr-FR" sz="2000" dirty="0">
                <a:latin typeface="Calisto MT" panose="02040603050505030304" pitchFamily="18" charset="0"/>
                <a:cs typeface="Times New Roman" panose="02020603050405020304" pitchFamily="18" charset="0"/>
              </a:rPr>
              <a:t>.</a:t>
            </a:r>
          </a:p>
          <a:p>
            <a:pPr marL="342900" indent="-342900">
              <a:lnSpc>
                <a:spcPct val="150000"/>
              </a:lnSpc>
              <a:buFont typeface="Wingdings" panose="05000000000000000000" pitchFamily="2" charset="2"/>
              <a:buChar char="§"/>
            </a:pPr>
            <a:r>
              <a:rPr lang="fr-FR" sz="2000" dirty="0">
                <a:latin typeface="Calisto MT" panose="02040603050505030304" pitchFamily="18" charset="0"/>
                <a:cs typeface="Times New Roman" panose="02020603050405020304" pitchFamily="18" charset="0"/>
              </a:rPr>
              <a:t>Propos discourtois et injurieux d’un agent à l’endroit d’un supérieur hiérarchique. L’ agent après une première altercation téléphonique a effectué le déplacement jusqu’au bureau du Supérieur pour poursuivre les échanges </a:t>
            </a:r>
            <a:r>
              <a:rPr lang="fr-FR" sz="2000" dirty="0" smtClean="0">
                <a:latin typeface="Calisto MT" panose="02040603050505030304" pitchFamily="18" charset="0"/>
                <a:cs typeface="Times New Roman" panose="02020603050405020304" pitchFamily="18" charset="0"/>
              </a:rPr>
              <a:t>injurieux.</a:t>
            </a:r>
            <a:endParaRPr lang="fr-FR" sz="2000" dirty="0">
              <a:latin typeface="Calisto MT" panose="0204060305050503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fr-FR" sz="2000" dirty="0">
                <a:latin typeface="Calisto MT" panose="02040603050505030304" pitchFamily="18" charset="0"/>
                <a:cs typeface="Times New Roman" panose="02020603050405020304" pitchFamily="18" charset="0"/>
              </a:rPr>
              <a:t>Menaces et injures proférées au téléphone par un agent à l’encontre d’un autre</a:t>
            </a:r>
            <a:r>
              <a:rPr lang="fr-FR" sz="2000" dirty="0" smtClean="0">
                <a:latin typeface="Calisto MT" panose="02040603050505030304" pitchFamily="18" charset="0"/>
                <a:cs typeface="Times New Roman" panose="02020603050405020304" pitchFamily="18" charset="0"/>
              </a:rPr>
              <a:t>.</a:t>
            </a:r>
          </a:p>
        </p:txBody>
      </p:sp>
      <p:sp>
        <p:nvSpPr>
          <p:cNvPr id="5" name="Arrondir un rectangle avec un coin du même côté 5"/>
          <p:cNvSpPr/>
          <p:nvPr/>
        </p:nvSpPr>
        <p:spPr>
          <a:xfrm>
            <a:off x="989347" y="712441"/>
            <a:ext cx="7704856" cy="792410"/>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ct val="0"/>
              </a:spcBef>
              <a:defRPr/>
            </a:pPr>
            <a:r>
              <a:rPr lang="fr-FR" sz="2000" b="1" dirty="0" smtClean="0">
                <a:solidFill>
                  <a:schemeClr val="bg1"/>
                </a:solidFill>
                <a:latin typeface="Calisto MT" pitchFamily="18" charset="0"/>
              </a:rPr>
              <a:t>III.QUELQUES EXEMPLES  </a:t>
            </a:r>
            <a:r>
              <a:rPr lang="fr-FR" sz="2000" b="1" dirty="0">
                <a:solidFill>
                  <a:schemeClr val="bg1"/>
                </a:solidFill>
                <a:latin typeface="Calisto MT" pitchFamily="18" charset="0"/>
              </a:rPr>
              <a:t>DE NON RESPECT DU </a:t>
            </a:r>
            <a:r>
              <a:rPr lang="fr-FR" sz="2000" b="1" dirty="0" smtClean="0">
                <a:solidFill>
                  <a:schemeClr val="bg1"/>
                </a:solidFill>
                <a:latin typeface="Calisto MT" pitchFamily="18" charset="0"/>
              </a:rPr>
              <a:t>PRINCIPE DE LA QUALITE DES RELATIONS HUMAINES</a:t>
            </a:r>
            <a:endParaRPr lang="fr-FR" sz="2000" b="1" dirty="0">
              <a:solidFill>
                <a:schemeClr val="bg1"/>
              </a:solidFill>
              <a:latin typeface="Calisto MT" pitchFamily="18" charset="0"/>
            </a:endParaRPr>
          </a:p>
        </p:txBody>
      </p:sp>
      <p:cxnSp>
        <p:nvCxnSpPr>
          <p:cNvPr id="11" name="Connecteur droit 10"/>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2"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3"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313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14" y="1706032"/>
            <a:ext cx="9036495" cy="2862322"/>
          </a:xfrm>
          <a:prstGeom prst="rect">
            <a:avLst/>
          </a:prstGeom>
          <a:noFill/>
          <a:ln>
            <a:noFill/>
          </a:ln>
        </p:spPr>
        <p:txBody>
          <a:bodyPr wrap="square">
            <a:spAutoFit/>
          </a:bodyPr>
          <a:lstStyle/>
          <a:p>
            <a:pPr algn="just">
              <a:lnSpc>
                <a:spcPct val="150000"/>
              </a:lnSpc>
            </a:pPr>
            <a:r>
              <a:rPr lang="fr-FR" sz="2000" dirty="0" smtClean="0">
                <a:latin typeface="Calisto MT" panose="02040603050505030304" pitchFamily="18" charset="0"/>
                <a:cs typeface="Times New Roman" panose="02020603050405020304" pitchFamily="18" charset="0"/>
              </a:rPr>
              <a:t>Autres comportements contre la qualité des relations humaines :</a:t>
            </a:r>
          </a:p>
          <a:p>
            <a:pPr marL="342900" indent="-342900">
              <a:lnSpc>
                <a:spcPct val="150000"/>
              </a:lnSpc>
              <a:buFont typeface="Wingdings" panose="05000000000000000000" pitchFamily="2" charset="2"/>
              <a:buChar char="§"/>
            </a:pPr>
            <a:r>
              <a:rPr lang="fr-FR" sz="2000" dirty="0" smtClean="0">
                <a:latin typeface="Calisto MT" panose="02040603050505030304" pitchFamily="18" charset="0"/>
                <a:cs typeface="Times New Roman" panose="02020603050405020304" pitchFamily="18" charset="0"/>
              </a:rPr>
              <a:t>Regarder ailleurs ou son téléphone pendant une conversation ;</a:t>
            </a:r>
          </a:p>
          <a:p>
            <a:pPr marL="342900" indent="-342900">
              <a:lnSpc>
                <a:spcPct val="150000"/>
              </a:lnSpc>
              <a:buFont typeface="Wingdings" panose="05000000000000000000" pitchFamily="2" charset="2"/>
              <a:buChar char="§"/>
            </a:pPr>
            <a:r>
              <a:rPr lang="fr-FR" sz="2000" dirty="0" smtClean="0">
                <a:latin typeface="Calisto MT" panose="02040603050505030304" pitchFamily="18" charset="0"/>
                <a:cs typeface="Times New Roman" panose="02020603050405020304" pitchFamily="18" charset="0"/>
              </a:rPr>
              <a:t>Minimiser les idées d’un collaborateur au cours d’une réunion ;</a:t>
            </a:r>
          </a:p>
          <a:p>
            <a:pPr marL="342900" indent="-342900">
              <a:lnSpc>
                <a:spcPct val="150000"/>
              </a:lnSpc>
              <a:buFont typeface="Wingdings" panose="05000000000000000000" pitchFamily="2" charset="2"/>
              <a:buChar char="§"/>
            </a:pPr>
            <a:r>
              <a:rPr lang="fr-FR" sz="2000" dirty="0" smtClean="0">
                <a:latin typeface="Calisto MT" panose="02040603050505030304" pitchFamily="18" charset="0"/>
                <a:cs typeface="Times New Roman" panose="02020603050405020304" pitchFamily="18" charset="0"/>
              </a:rPr>
              <a:t>Manquer de solidarité ou refuser de s’associer aux actes d’entraide ;</a:t>
            </a:r>
          </a:p>
          <a:p>
            <a:pPr marL="342900" indent="-342900">
              <a:lnSpc>
                <a:spcPct val="150000"/>
              </a:lnSpc>
              <a:buFont typeface="Wingdings" panose="05000000000000000000" pitchFamily="2" charset="2"/>
              <a:buChar char="§"/>
            </a:pPr>
            <a:r>
              <a:rPr lang="fr-FR" sz="2000" dirty="0" smtClean="0">
                <a:latin typeface="Calisto MT" panose="02040603050505030304" pitchFamily="18" charset="0"/>
                <a:cs typeface="Times New Roman" panose="02020603050405020304" pitchFamily="18" charset="0"/>
              </a:rPr>
              <a:t>Faire des blagues discriminatoires ou inappropriées.</a:t>
            </a:r>
          </a:p>
          <a:p>
            <a:pPr>
              <a:lnSpc>
                <a:spcPct val="150000"/>
              </a:lnSpc>
            </a:pPr>
            <a:endParaRPr lang="fr-FR" sz="2000" dirty="0">
              <a:latin typeface="Calisto MT" panose="02040603050505030304" pitchFamily="18" charset="0"/>
              <a:cs typeface="Times New Roman" panose="02020603050405020304" pitchFamily="18" charset="0"/>
            </a:endParaRPr>
          </a:p>
        </p:txBody>
      </p:sp>
      <p:sp>
        <p:nvSpPr>
          <p:cNvPr id="5" name="Arrondir un rectangle avec un coin du même côté 5"/>
          <p:cNvSpPr/>
          <p:nvPr/>
        </p:nvSpPr>
        <p:spPr>
          <a:xfrm>
            <a:off x="989347" y="712441"/>
            <a:ext cx="7704856" cy="792410"/>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ct val="0"/>
              </a:spcBef>
              <a:defRPr/>
            </a:pPr>
            <a:r>
              <a:rPr lang="fr-FR" sz="2000" b="1" dirty="0" smtClean="0">
                <a:solidFill>
                  <a:schemeClr val="bg1"/>
                </a:solidFill>
                <a:latin typeface="Calisto MT" pitchFamily="18" charset="0"/>
              </a:rPr>
              <a:t>III.QUELQUES EXEMPLES  </a:t>
            </a:r>
            <a:r>
              <a:rPr lang="fr-FR" sz="2000" b="1" dirty="0">
                <a:solidFill>
                  <a:schemeClr val="bg1"/>
                </a:solidFill>
                <a:latin typeface="Calisto MT" pitchFamily="18" charset="0"/>
              </a:rPr>
              <a:t>DE NON RESPECT DU </a:t>
            </a:r>
            <a:r>
              <a:rPr lang="fr-FR" sz="2000" b="1" dirty="0" smtClean="0">
                <a:solidFill>
                  <a:schemeClr val="bg1"/>
                </a:solidFill>
                <a:latin typeface="Calisto MT" pitchFamily="18" charset="0"/>
              </a:rPr>
              <a:t>PRINCIPE DE LA QUALITE DES RELATIONS HUMAINES</a:t>
            </a:r>
            <a:endParaRPr lang="fr-FR" sz="2000" b="1" dirty="0">
              <a:solidFill>
                <a:schemeClr val="bg1"/>
              </a:solidFill>
              <a:latin typeface="Calisto MT" pitchFamily="18" charset="0"/>
            </a:endParaRPr>
          </a:p>
        </p:txBody>
      </p:sp>
      <p:cxnSp>
        <p:nvCxnSpPr>
          <p:cNvPr id="10" name="Connecteur droit 9"/>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1"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2"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82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6B471A-BD9F-EFC1-DE8B-1CEA68C7228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F2B90C85-6C0D-F675-37C0-A9721F323A15}"/>
              </a:ext>
            </a:extLst>
          </p:cNvPr>
          <p:cNvSpPr txBox="1"/>
          <p:nvPr/>
        </p:nvSpPr>
        <p:spPr>
          <a:xfrm>
            <a:off x="3203848" y="1700808"/>
            <a:ext cx="2736304" cy="1477328"/>
          </a:xfrm>
          <a:prstGeom prst="rect">
            <a:avLst/>
          </a:prstGeom>
          <a:noFill/>
        </p:spPr>
        <p:txBody>
          <a:bodyPr wrap="square" rtlCol="0">
            <a:spAutoFit/>
          </a:bodyPr>
          <a:lstStyle/>
          <a:p>
            <a:pPr algn="ctr"/>
            <a:r>
              <a:rPr lang="fr-FR" sz="9000" b="1" dirty="0" smtClean="0">
                <a:solidFill>
                  <a:srgbClr val="003300"/>
                </a:solidFill>
                <a:latin typeface="Calisto MT" pitchFamily="18" charset="0"/>
              </a:rPr>
              <a:t>IV</a:t>
            </a:r>
            <a:endParaRPr lang="fr-FR" sz="9000" b="1" dirty="0">
              <a:solidFill>
                <a:srgbClr val="003300"/>
              </a:solidFill>
              <a:latin typeface="Calisto MT" pitchFamily="18" charset="0"/>
            </a:endParaRPr>
          </a:p>
        </p:txBody>
      </p:sp>
      <p:sp>
        <p:nvSpPr>
          <p:cNvPr id="3" name="ZoneTexte 2">
            <a:extLst>
              <a:ext uri="{FF2B5EF4-FFF2-40B4-BE49-F238E27FC236}">
                <a16:creationId xmlns:a16="http://schemas.microsoft.com/office/drawing/2014/main" xmlns="" id="{86EDA1B9-5CB3-283F-0FAE-A0E0807D9782}"/>
              </a:ext>
            </a:extLst>
          </p:cNvPr>
          <p:cNvSpPr txBox="1"/>
          <p:nvPr/>
        </p:nvSpPr>
        <p:spPr>
          <a:xfrm>
            <a:off x="0" y="3335501"/>
            <a:ext cx="9144000" cy="2169825"/>
          </a:xfrm>
          <a:prstGeom prst="rect">
            <a:avLst/>
          </a:prstGeom>
          <a:solidFill>
            <a:srgbClr val="FF6600"/>
          </a:solidFill>
        </p:spPr>
        <p:txBody>
          <a:bodyPr wrap="square" rtlCol="0">
            <a:spAutoFit/>
          </a:bodyPr>
          <a:lstStyle/>
          <a:p>
            <a:pPr lvl="0" algn="ctr">
              <a:spcBef>
                <a:spcPct val="0"/>
              </a:spcBef>
              <a:defRPr/>
            </a:pPr>
            <a:r>
              <a:rPr lang="fr-FR" sz="4500" b="1" dirty="0">
                <a:solidFill>
                  <a:schemeClr val="bg1"/>
                </a:solidFill>
                <a:latin typeface="Calisto MT" pitchFamily="18" charset="0"/>
              </a:rPr>
              <a:t> SANCTIONS LIÉES AU NON-RESPECT </a:t>
            </a:r>
            <a:r>
              <a:rPr lang="fr-FR" sz="4500" b="1" dirty="0" smtClean="0">
                <a:solidFill>
                  <a:schemeClr val="bg1"/>
                </a:solidFill>
                <a:latin typeface="Calisto MT" pitchFamily="18" charset="0"/>
              </a:rPr>
              <a:t>DE LA QUALITE DES RELATIONS HUMAINES</a:t>
            </a:r>
            <a:endParaRPr lang="fr-FR" sz="4500" b="1" dirty="0">
              <a:solidFill>
                <a:schemeClr val="bg1"/>
              </a:solidFill>
              <a:latin typeface="Calisto MT" pitchFamily="18" charset="0"/>
            </a:endParaRPr>
          </a:p>
        </p:txBody>
      </p:sp>
      <p:cxnSp>
        <p:nvCxnSpPr>
          <p:cNvPr id="9" name="Connecteur droit 8"/>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0"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1"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59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D5F3B357-78BB-1E7C-1A2F-FCD0DBC2E00A}"/>
              </a:ext>
            </a:extLst>
          </p:cNvPr>
          <p:cNvSpPr txBox="1">
            <a:spLocks/>
          </p:cNvSpPr>
          <p:nvPr/>
        </p:nvSpPr>
        <p:spPr>
          <a:xfrm>
            <a:off x="203650" y="1268760"/>
            <a:ext cx="8928992" cy="4032448"/>
          </a:xfrm>
          <a:prstGeom prst="rect">
            <a:avLst/>
          </a:prstGeom>
        </p:spPr>
        <p:txBody>
          <a:bodyPr vert="horz" lIns="91440" tIns="45720" rIns="91440" bIns="45720" rtlCol="0" anchor="ctr">
            <a:noAutofit/>
          </a:bodyPr>
          <a:lstStyle/>
          <a:p>
            <a:pPr algn="just"/>
            <a:r>
              <a:rPr lang="fr-FR" sz="2200" dirty="0">
                <a:latin typeface="Calisto MT" panose="02040603050505030304" pitchFamily="18" charset="0"/>
              </a:rPr>
              <a:t>L</a:t>
            </a:r>
            <a:r>
              <a:rPr lang="fr-FR" sz="2200" dirty="0" smtClean="0">
                <a:latin typeface="Calisto MT" panose="02040603050505030304" pitchFamily="18" charset="0"/>
              </a:rPr>
              <a:t>e référentiel </a:t>
            </a:r>
            <a:r>
              <a:rPr lang="fr-FR" sz="2200" dirty="0">
                <a:latin typeface="Calisto MT" panose="02040603050505030304" pitchFamily="18" charset="0"/>
              </a:rPr>
              <a:t>de comportements </a:t>
            </a:r>
            <a:r>
              <a:rPr lang="fr-FR" sz="2200" dirty="0" smtClean="0">
                <a:latin typeface="Calisto MT" panose="02040603050505030304" pitchFamily="18" charset="0"/>
              </a:rPr>
              <a:t> des agents du Trésor Public, dénommé «</a:t>
            </a:r>
            <a:r>
              <a:rPr lang="fr-FR" sz="2200" b="1" dirty="0" smtClean="0">
                <a:latin typeface="Calisto MT" panose="02040603050505030304" pitchFamily="18" charset="0"/>
              </a:rPr>
              <a:t>Code </a:t>
            </a:r>
            <a:r>
              <a:rPr lang="fr-FR" sz="2200" b="1" dirty="0">
                <a:latin typeface="Calisto MT" panose="02040603050505030304" pitchFamily="18" charset="0"/>
              </a:rPr>
              <a:t>d’Éthique et de Déontologie </a:t>
            </a:r>
            <a:r>
              <a:rPr lang="fr-FR" sz="2200" dirty="0" smtClean="0">
                <a:latin typeface="Calisto MT" panose="02040603050505030304" pitchFamily="18" charset="0"/>
              </a:rPr>
              <a:t>» est </a:t>
            </a:r>
            <a:r>
              <a:rPr lang="fr-FR" sz="2200" dirty="0">
                <a:latin typeface="Calisto MT" panose="02040603050505030304" pitchFamily="18" charset="0"/>
              </a:rPr>
              <a:t>composé de dix (10) </a:t>
            </a:r>
            <a:r>
              <a:rPr lang="fr-FR" sz="2200" dirty="0" smtClean="0">
                <a:latin typeface="Calisto MT" panose="02040603050505030304" pitchFamily="18" charset="0"/>
              </a:rPr>
              <a:t>principes, dont </a:t>
            </a:r>
            <a:r>
              <a:rPr lang="fr-FR" sz="2200" dirty="0">
                <a:latin typeface="Calisto MT" panose="02040603050505030304" pitchFamily="18" charset="0"/>
              </a:rPr>
              <a:t>3 principes éthiques et 7 principes </a:t>
            </a:r>
            <a:r>
              <a:rPr lang="fr-FR" sz="2200" dirty="0" smtClean="0">
                <a:latin typeface="Calisto MT" panose="02040603050505030304" pitchFamily="18" charset="0"/>
              </a:rPr>
              <a:t>déontologiques.</a:t>
            </a:r>
          </a:p>
          <a:p>
            <a:pPr algn="just"/>
            <a:r>
              <a:rPr lang="fr-FR" sz="2200" dirty="0" smtClean="0">
                <a:latin typeface="Calisto MT" panose="02040603050505030304" pitchFamily="18" charset="0"/>
              </a:rPr>
              <a:t>Son adoption constitue un engagement pris par le Trésor Public, dont le non respect peut entraîner des sanctions . </a:t>
            </a:r>
            <a:endParaRPr lang="fr-FR" sz="2200" dirty="0">
              <a:latin typeface="Calisto MT" panose="02040603050505030304" pitchFamily="18" charset="0"/>
            </a:endParaRPr>
          </a:p>
          <a:p>
            <a:pPr algn="just"/>
            <a:endParaRPr lang="fr-FR" sz="700" dirty="0">
              <a:latin typeface="Calisto MT" panose="02040603050505030304" pitchFamily="18" charset="0"/>
            </a:endParaRPr>
          </a:p>
          <a:p>
            <a:pPr algn="just"/>
            <a:r>
              <a:rPr lang="fr-FR" sz="2200" dirty="0" smtClean="0">
                <a:latin typeface="Calisto MT" panose="02040603050505030304" pitchFamily="18" charset="0"/>
              </a:rPr>
              <a:t>Le principe déontologique </a:t>
            </a:r>
            <a:r>
              <a:rPr lang="fr-FR" sz="2200" b="1" dirty="0" smtClean="0">
                <a:latin typeface="Calisto MT" panose="02040603050505030304" pitchFamily="18" charset="0"/>
              </a:rPr>
              <a:t>«</a:t>
            </a:r>
            <a:r>
              <a:rPr lang="fr-FR" sz="2200" b="1" dirty="0">
                <a:latin typeface="Calisto MT" panose="02040603050505030304" pitchFamily="18" charset="0"/>
              </a:rPr>
              <a:t> </a:t>
            </a:r>
            <a:r>
              <a:rPr lang="fr-FR" sz="2200" b="1" dirty="0" smtClean="0">
                <a:latin typeface="Calisto MT" panose="02040603050505030304" pitchFamily="18" charset="0"/>
              </a:rPr>
              <a:t>de la qualité des relations humaines» </a:t>
            </a:r>
            <a:r>
              <a:rPr lang="fr-FR" sz="2200" dirty="0" smtClean="0">
                <a:latin typeface="Calisto MT" panose="02040603050505030304" pitchFamily="18" charset="0"/>
              </a:rPr>
              <a:t>, retenu comme vertu</a:t>
            </a:r>
            <a:r>
              <a:rPr lang="fr-FR" sz="2200" b="1" dirty="0" smtClean="0">
                <a:latin typeface="Calisto MT" panose="02040603050505030304" pitchFamily="18" charset="0"/>
              </a:rPr>
              <a:t> </a:t>
            </a:r>
            <a:r>
              <a:rPr lang="fr-FR" sz="2200" dirty="0" smtClean="0">
                <a:latin typeface="Calisto MT" panose="02040603050505030304" pitchFamily="18" charset="0"/>
              </a:rPr>
              <a:t>du 1</a:t>
            </a:r>
            <a:r>
              <a:rPr lang="fr-FR" sz="2200" baseline="30000" dirty="0" smtClean="0">
                <a:latin typeface="Calisto MT" panose="02040603050505030304" pitchFamily="18" charset="0"/>
              </a:rPr>
              <a:t>er</a:t>
            </a:r>
            <a:r>
              <a:rPr lang="fr-FR" sz="2200" dirty="0" smtClean="0">
                <a:latin typeface="Calisto MT" panose="02040603050505030304" pitchFamily="18" charset="0"/>
              </a:rPr>
              <a:t>  trimestre</a:t>
            </a:r>
            <a:r>
              <a:rPr lang="fr-FR" sz="2200" b="1" dirty="0" smtClean="0">
                <a:latin typeface="Calisto MT" panose="02040603050505030304" pitchFamily="18" charset="0"/>
              </a:rPr>
              <a:t> </a:t>
            </a:r>
            <a:r>
              <a:rPr lang="fr-FR" sz="2200" dirty="0" smtClean="0">
                <a:latin typeface="Calisto MT" panose="02040603050505030304" pitchFamily="18" charset="0"/>
              </a:rPr>
              <a:t>2026 répond au souci de promouvoir, au sein de notre milieu professionnel, l’esprit d’équipe, la solidarité, et le </a:t>
            </a:r>
            <a:r>
              <a:rPr lang="fr-FR" sz="2200" dirty="0">
                <a:latin typeface="Calisto MT" panose="02040603050505030304" pitchFamily="18" charset="0"/>
              </a:rPr>
              <a:t>respect </a:t>
            </a:r>
            <a:r>
              <a:rPr lang="fr-FR" sz="2200" dirty="0" smtClean="0">
                <a:latin typeface="Calisto MT" panose="02040603050505030304" pitchFamily="18" charset="0"/>
              </a:rPr>
              <a:t>entre tous les agents, en vue de garantir un climat de travail propice à l’épanouissement de tous et à l’atteinte des objectifs assignés.</a:t>
            </a:r>
          </a:p>
        </p:txBody>
      </p:sp>
      <p:sp>
        <p:nvSpPr>
          <p:cNvPr id="9" name="Arrondir un rectangle avec un coin du même côté 8">
            <a:extLst>
              <a:ext uri="{FF2B5EF4-FFF2-40B4-BE49-F238E27FC236}">
                <a16:creationId xmlns:a16="http://schemas.microsoft.com/office/drawing/2014/main" xmlns="" id="{7FA29A96-D7D4-6C10-80CA-1491F368A543}"/>
              </a:ext>
            </a:extLst>
          </p:cNvPr>
          <p:cNvSpPr/>
          <p:nvPr/>
        </p:nvSpPr>
        <p:spPr>
          <a:xfrm>
            <a:off x="1070546" y="640433"/>
            <a:ext cx="7200900" cy="484311"/>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latin typeface="Calisto MT" pitchFamily="18" charset="0"/>
              </a:rPr>
              <a:t>INTRODUCTION   </a:t>
            </a:r>
          </a:p>
        </p:txBody>
      </p:sp>
      <p:cxnSp>
        <p:nvCxnSpPr>
          <p:cNvPr id="10" name="Connecteur droit 9"/>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1"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2"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89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F364FE-5285-05A4-687A-A32A1644AF1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xmlns="" id="{1D77BAE5-C8E6-4427-7575-939C99B9C103}"/>
              </a:ext>
            </a:extLst>
          </p:cNvPr>
          <p:cNvSpPr txBox="1"/>
          <p:nvPr/>
        </p:nvSpPr>
        <p:spPr>
          <a:xfrm>
            <a:off x="199145" y="1575658"/>
            <a:ext cx="8837351" cy="4185761"/>
          </a:xfrm>
          <a:prstGeom prst="rect">
            <a:avLst/>
          </a:prstGeom>
          <a:noFill/>
          <a:ln>
            <a:noFill/>
          </a:ln>
        </p:spPr>
        <p:txBody>
          <a:bodyPr wrap="square">
            <a:spAutoFit/>
          </a:bodyPr>
          <a:lstStyle/>
          <a:p>
            <a:r>
              <a:rPr lang="fr-FR" sz="2400" dirty="0" smtClean="0">
                <a:latin typeface="Calisto MT" panose="02040603050505030304" pitchFamily="18" charset="0"/>
                <a:ea typeface="Calibri" panose="020F0502020204030204" pitchFamily="34" charset="0"/>
                <a:cs typeface="Times New Roman" panose="02020603050405020304" pitchFamily="18" charset="0"/>
              </a:rPr>
              <a:t>Le référentiel  de sanctions prévoit:</a:t>
            </a:r>
            <a:endParaRPr lang="fr-FR" sz="1200" dirty="0">
              <a:latin typeface="Calisto MT" panose="02040603050505030304" pitchFamily="18" charset="0"/>
              <a:ea typeface="Calibri" panose="020F0502020204030204" pitchFamily="34" charset="0"/>
              <a:cs typeface="Times New Roman" panose="02020603050405020304" pitchFamily="18" charset="0"/>
            </a:endParaRPr>
          </a:p>
          <a:p>
            <a:pPr marL="342900" indent="-342900">
              <a:buFontTx/>
              <a:buChar char="-"/>
            </a:pPr>
            <a:r>
              <a:rPr lang="fr-FR" sz="2500" b="1" u="sng" dirty="0">
                <a:latin typeface="Calisto MT" panose="02040603050505030304" pitchFamily="18" charset="0"/>
                <a:ea typeface="Calibri" panose="020F0502020204030204" pitchFamily="34" charset="0"/>
                <a:cs typeface="Times New Roman" panose="02020603050405020304" pitchFamily="18" charset="0"/>
              </a:rPr>
              <a:t>Sanction liée au profil de carrière</a:t>
            </a:r>
            <a:endParaRPr lang="fr-FR" sz="2500" dirty="0">
              <a:latin typeface="Calisto MT" panose="0204060305050503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fr-FR" sz="2500" dirty="0" smtClean="0">
                <a:latin typeface="Calisto MT" panose="02040603050505030304" pitchFamily="18" charset="0"/>
              </a:rPr>
              <a:t>Lettre d’interpellation et/ou; </a:t>
            </a:r>
            <a:endParaRPr lang="fr-CI" sz="2500" dirty="0">
              <a:latin typeface="Calisto MT" panose="02040603050505030304" pitchFamily="18" charset="0"/>
            </a:endParaRPr>
          </a:p>
          <a:p>
            <a:pPr marL="342900" indent="-342900">
              <a:buFont typeface="Arial" panose="020B0604020202020204" pitchFamily="34" charset="0"/>
              <a:buChar char="•"/>
            </a:pPr>
            <a:r>
              <a:rPr lang="fr-FR" sz="2500" dirty="0" smtClean="0">
                <a:latin typeface="Calisto MT" panose="02040603050505030304" pitchFamily="18" charset="0"/>
              </a:rPr>
              <a:t>Déplacement d’office.</a:t>
            </a:r>
            <a:endParaRPr lang="fr-CI" sz="2500" dirty="0">
              <a:latin typeface="Calisto MT" panose="02040603050505030304" pitchFamily="18" charset="0"/>
              <a:ea typeface="Calibri" panose="020F0502020204030204" pitchFamily="34" charset="0"/>
              <a:cs typeface="Times New Roman" panose="02020603050405020304" pitchFamily="18" charset="0"/>
            </a:endParaRPr>
          </a:p>
          <a:p>
            <a:pPr marL="342900" indent="-342900">
              <a:buFontTx/>
              <a:buChar char="-"/>
            </a:pPr>
            <a:endParaRPr lang="fr-FR" sz="1400" b="1" u="sng" dirty="0">
              <a:latin typeface="Calisto MT" panose="02040603050505030304" pitchFamily="18" charset="0"/>
            </a:endParaRPr>
          </a:p>
          <a:p>
            <a:pPr marL="342900" indent="-342900">
              <a:buFontTx/>
              <a:buChar char="-"/>
            </a:pPr>
            <a:r>
              <a:rPr lang="fr-FR" sz="2500" b="1" u="sng" dirty="0">
                <a:latin typeface="Calisto MT" panose="02040603050505030304" pitchFamily="18" charset="0"/>
              </a:rPr>
              <a:t>Sanction </a:t>
            </a:r>
            <a:r>
              <a:rPr lang="fr-FR" sz="2500" b="1" u="sng" dirty="0" smtClean="0">
                <a:latin typeface="Calisto MT" panose="02040603050505030304" pitchFamily="18" charset="0"/>
              </a:rPr>
              <a:t>liée à l’évaluation des performances </a:t>
            </a:r>
            <a:endParaRPr lang="fr-FR" sz="2500" dirty="0">
              <a:latin typeface="Calisto MT" panose="02040603050505030304" pitchFamily="18" charset="0"/>
            </a:endParaRPr>
          </a:p>
          <a:p>
            <a:endParaRPr lang="fr-FR" sz="1400" dirty="0">
              <a:latin typeface="Calisto MT" panose="02040603050505030304" pitchFamily="18" charset="0"/>
            </a:endParaRPr>
          </a:p>
          <a:p>
            <a:pPr marL="342900" indent="-342900">
              <a:buFont typeface="Arial" panose="020B0604020202020204" pitchFamily="34" charset="0"/>
              <a:buChar char="•"/>
            </a:pPr>
            <a:r>
              <a:rPr lang="fr-FR" sz="2500" dirty="0">
                <a:latin typeface="Calisto MT" panose="02040603050505030304" pitchFamily="18" charset="0"/>
              </a:rPr>
              <a:t>Retrait de </a:t>
            </a:r>
            <a:r>
              <a:rPr lang="fr-FR" sz="2500" dirty="0" smtClean="0">
                <a:latin typeface="Calisto MT" panose="02040603050505030304" pitchFamily="18" charset="0"/>
              </a:rPr>
              <a:t>un </a:t>
            </a:r>
            <a:r>
              <a:rPr lang="fr-FR" sz="2500" dirty="0">
                <a:latin typeface="Calisto MT" panose="02040603050505030304" pitchFamily="18" charset="0"/>
              </a:rPr>
              <a:t>(</a:t>
            </a:r>
            <a:r>
              <a:rPr lang="fr-FR" sz="2500" dirty="0" smtClean="0">
                <a:latin typeface="Calisto MT" panose="02040603050505030304" pitchFamily="18" charset="0"/>
              </a:rPr>
              <a:t>01) point sur la note, dans le domaine éthique et déontologique du contrat d’objectifs </a:t>
            </a:r>
            <a:endParaRPr lang="fr-FR" sz="2500" dirty="0">
              <a:latin typeface="Calisto MT" panose="02040603050505030304" pitchFamily="18" charset="0"/>
            </a:endParaRPr>
          </a:p>
          <a:p>
            <a:endParaRPr lang="fr-FR" sz="1400" dirty="0">
              <a:latin typeface="Calisto MT" panose="02040603050505030304" pitchFamily="18" charset="0"/>
            </a:endParaRPr>
          </a:p>
          <a:p>
            <a:pPr marL="342900" indent="-342900">
              <a:buFontTx/>
              <a:buChar char="-"/>
            </a:pPr>
            <a:r>
              <a:rPr lang="fr-FR" sz="2500" b="1" u="sng" dirty="0">
                <a:latin typeface="Calisto MT" panose="02040603050505030304" pitchFamily="18" charset="0"/>
              </a:rPr>
              <a:t>Sanction pécuniaire</a:t>
            </a:r>
            <a:endParaRPr lang="fr-FR" sz="2500" dirty="0">
              <a:latin typeface="Calisto MT" panose="02040603050505030304" pitchFamily="18" charset="0"/>
            </a:endParaRPr>
          </a:p>
          <a:p>
            <a:pPr marL="342900" indent="-342900">
              <a:buFont typeface="Arial" panose="020B0604020202020204" pitchFamily="34" charset="0"/>
              <a:buChar char="•"/>
            </a:pPr>
            <a:r>
              <a:rPr lang="fr-FR" sz="2500" dirty="0" smtClean="0">
                <a:latin typeface="Calisto MT" panose="02040603050505030304" pitchFamily="18" charset="0"/>
              </a:rPr>
              <a:t>NEANT</a:t>
            </a:r>
            <a:endParaRPr lang="fr-FR" sz="300" dirty="0">
              <a:latin typeface="Calisto MT" panose="02040603050505030304" pitchFamily="18" charset="0"/>
            </a:endParaRPr>
          </a:p>
        </p:txBody>
      </p:sp>
      <p:sp>
        <p:nvSpPr>
          <p:cNvPr id="2" name="Arrondir un rectangle avec un coin du même côté 5">
            <a:extLst>
              <a:ext uri="{FF2B5EF4-FFF2-40B4-BE49-F238E27FC236}">
                <a16:creationId xmlns:a16="http://schemas.microsoft.com/office/drawing/2014/main" xmlns="" id="{28CCCFE1-195B-F613-2FF8-8187854DD603}"/>
              </a:ext>
            </a:extLst>
          </p:cNvPr>
          <p:cNvSpPr/>
          <p:nvPr/>
        </p:nvSpPr>
        <p:spPr>
          <a:xfrm>
            <a:off x="703201" y="692696"/>
            <a:ext cx="8333295" cy="666367"/>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smtClean="0">
                <a:solidFill>
                  <a:schemeClr val="bg1"/>
                </a:solidFill>
                <a:latin typeface="Calisto MT" pitchFamily="18" charset="0"/>
              </a:rPr>
              <a:t>IV. </a:t>
            </a:r>
            <a:r>
              <a:rPr lang="fr-FR" sz="2000" b="1" dirty="0">
                <a:solidFill>
                  <a:schemeClr val="bg1"/>
                </a:solidFill>
                <a:latin typeface="Calisto MT" pitchFamily="18" charset="0"/>
              </a:rPr>
              <a:t>SANCTIONS LIÉES AU </a:t>
            </a:r>
            <a:r>
              <a:rPr lang="fr-FR" sz="2000" b="1" dirty="0" smtClean="0">
                <a:solidFill>
                  <a:schemeClr val="bg1"/>
                </a:solidFill>
                <a:latin typeface="Calisto MT" pitchFamily="18" charset="0"/>
              </a:rPr>
              <a:t>NON-RESPECT DU PRINCIPE DE LA QUALITE DES RELATIONS HUMAINES</a:t>
            </a:r>
            <a:endParaRPr lang="fr-FR" sz="2000" dirty="0">
              <a:solidFill>
                <a:schemeClr val="bg1"/>
              </a:solidFill>
              <a:latin typeface="Calisto MT" panose="02040603050505030304" pitchFamily="18" charset="0"/>
            </a:endParaRPr>
          </a:p>
        </p:txBody>
      </p:sp>
      <p:cxnSp>
        <p:nvCxnSpPr>
          <p:cNvPr id="10" name="Connecteur droit 9"/>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1"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2"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34006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D50DCC-38B8-85B1-3DEB-442923020A3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18A34B90-9610-D1C3-F00F-113E6D6E1FF2}"/>
              </a:ext>
            </a:extLst>
          </p:cNvPr>
          <p:cNvSpPr txBox="1"/>
          <p:nvPr/>
        </p:nvSpPr>
        <p:spPr>
          <a:xfrm>
            <a:off x="3203848" y="1700808"/>
            <a:ext cx="2736304" cy="1477328"/>
          </a:xfrm>
          <a:prstGeom prst="rect">
            <a:avLst/>
          </a:prstGeom>
          <a:noFill/>
        </p:spPr>
        <p:txBody>
          <a:bodyPr wrap="square" rtlCol="0">
            <a:spAutoFit/>
          </a:bodyPr>
          <a:lstStyle/>
          <a:p>
            <a:pPr algn="ctr"/>
            <a:r>
              <a:rPr lang="fr-FR" sz="9000" b="1" dirty="0" smtClean="0">
                <a:solidFill>
                  <a:srgbClr val="003300"/>
                </a:solidFill>
                <a:latin typeface="Calisto MT" pitchFamily="18" charset="0"/>
              </a:rPr>
              <a:t>V</a:t>
            </a:r>
            <a:endParaRPr lang="fr-FR" sz="9000" b="1" dirty="0">
              <a:solidFill>
                <a:srgbClr val="003300"/>
              </a:solidFill>
              <a:latin typeface="Calisto MT" pitchFamily="18" charset="0"/>
            </a:endParaRPr>
          </a:p>
        </p:txBody>
      </p:sp>
      <p:sp>
        <p:nvSpPr>
          <p:cNvPr id="3" name="ZoneTexte 2">
            <a:extLst>
              <a:ext uri="{FF2B5EF4-FFF2-40B4-BE49-F238E27FC236}">
                <a16:creationId xmlns:a16="http://schemas.microsoft.com/office/drawing/2014/main" xmlns="" id="{6ADE98BD-98E1-992A-8FF0-BCE66F4177C3}"/>
              </a:ext>
            </a:extLst>
          </p:cNvPr>
          <p:cNvSpPr txBox="1"/>
          <p:nvPr/>
        </p:nvSpPr>
        <p:spPr>
          <a:xfrm>
            <a:off x="0" y="3335501"/>
            <a:ext cx="9144000" cy="2169825"/>
          </a:xfrm>
          <a:prstGeom prst="rect">
            <a:avLst/>
          </a:prstGeom>
          <a:solidFill>
            <a:srgbClr val="FF6600"/>
          </a:solidFill>
        </p:spPr>
        <p:txBody>
          <a:bodyPr wrap="square" rtlCol="0">
            <a:spAutoFit/>
          </a:bodyPr>
          <a:lstStyle/>
          <a:p>
            <a:pPr lvl="0" algn="ctr">
              <a:spcBef>
                <a:spcPct val="0"/>
              </a:spcBef>
              <a:defRPr/>
            </a:pPr>
            <a:r>
              <a:rPr lang="fr-FR" sz="4500" b="1" dirty="0">
                <a:solidFill>
                  <a:schemeClr val="bg1"/>
                </a:solidFill>
                <a:latin typeface="Calisto MT" pitchFamily="18" charset="0"/>
              </a:rPr>
              <a:t> ANALYSE SÉMIOLOGIQUE DE LA VERTU </a:t>
            </a:r>
            <a:r>
              <a:rPr lang="fr-FR" sz="4500" b="1" dirty="0" smtClean="0">
                <a:solidFill>
                  <a:schemeClr val="bg1"/>
                </a:solidFill>
                <a:latin typeface="Calisto MT" pitchFamily="18" charset="0"/>
              </a:rPr>
              <a:t>DU 1</a:t>
            </a:r>
            <a:r>
              <a:rPr lang="fr-FR" sz="4500" b="1" baseline="30000" dirty="0" smtClean="0">
                <a:solidFill>
                  <a:schemeClr val="bg1"/>
                </a:solidFill>
                <a:latin typeface="Calisto MT" pitchFamily="18" charset="0"/>
              </a:rPr>
              <a:t>er</a:t>
            </a:r>
            <a:r>
              <a:rPr lang="fr-FR" sz="4500" b="1" dirty="0" smtClean="0">
                <a:solidFill>
                  <a:schemeClr val="bg1"/>
                </a:solidFill>
                <a:latin typeface="Calisto MT" pitchFamily="18" charset="0"/>
              </a:rPr>
              <a:t>  TRIMESTRE </a:t>
            </a:r>
            <a:r>
              <a:rPr lang="fr-FR" sz="4500" b="1" dirty="0">
                <a:solidFill>
                  <a:schemeClr val="bg1"/>
                </a:solidFill>
                <a:latin typeface="Calisto MT" panose="02040603050505030304" pitchFamily="18" charset="0"/>
              </a:rPr>
              <a:t>DE L’ANNÉE </a:t>
            </a:r>
            <a:r>
              <a:rPr lang="fr-FR" sz="4500" b="1" dirty="0" smtClean="0">
                <a:solidFill>
                  <a:schemeClr val="bg1"/>
                </a:solidFill>
                <a:latin typeface="Calisto MT" panose="02040603050505030304" pitchFamily="18" charset="0"/>
              </a:rPr>
              <a:t>2026</a:t>
            </a:r>
            <a:endParaRPr lang="fr-FR" sz="4500" b="1" dirty="0">
              <a:solidFill>
                <a:schemeClr val="bg1"/>
              </a:solidFill>
              <a:latin typeface="Calisto MT" panose="02040603050505030304"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9"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0"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42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730254" y="-3"/>
            <a:ext cx="101824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Arrondir un rectangle avec un coin du même côté 5">
            <a:extLst>
              <a:ext uri="{FF2B5EF4-FFF2-40B4-BE49-F238E27FC236}">
                <a16:creationId xmlns:a16="http://schemas.microsoft.com/office/drawing/2014/main" xmlns="" id="{AA1B07B9-C1F9-FD1C-B29A-5F3187923AEC}"/>
              </a:ext>
            </a:extLst>
          </p:cNvPr>
          <p:cNvSpPr/>
          <p:nvPr/>
        </p:nvSpPr>
        <p:spPr>
          <a:xfrm>
            <a:off x="847218" y="692696"/>
            <a:ext cx="8126524" cy="358949"/>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smtClean="0">
                <a:solidFill>
                  <a:schemeClr val="bg1"/>
                </a:solidFill>
                <a:latin typeface="Calisto MT" pitchFamily="18" charset="0"/>
              </a:rPr>
              <a:t>V</a:t>
            </a:r>
            <a:r>
              <a:rPr lang="fr-FR" sz="2000" b="1" dirty="0">
                <a:solidFill>
                  <a:schemeClr val="bg1"/>
                </a:solidFill>
                <a:latin typeface="Calisto MT" pitchFamily="18" charset="0"/>
              </a:rPr>
              <a:t>. ANALYSE SÉMIOLOGIQUE DE LA VERTU</a:t>
            </a:r>
            <a:endParaRPr lang="fr-FR" sz="2000" dirty="0">
              <a:solidFill>
                <a:schemeClr val="bg1"/>
              </a:solidFill>
              <a:latin typeface="Calisto MT" panose="0204060305050503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8646"/>
            <a:ext cx="9144000" cy="5564207"/>
          </a:xfrm>
          <a:prstGeom prst="rect">
            <a:avLst/>
          </a:prstGeom>
        </p:spPr>
      </p:pic>
      <p:cxnSp>
        <p:nvCxnSpPr>
          <p:cNvPr id="9" name="Connecteur droit 8"/>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1"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2" name="Picture 7" descr="C:\Users\HP\Downloads\LOGO_DESS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21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3121" y="1517622"/>
            <a:ext cx="9025383" cy="507973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a:lstStyle/>
          <a:p>
            <a:pPr algn="just">
              <a:defRPr/>
            </a:pPr>
            <a:r>
              <a:rPr lang="fr-FR" sz="2000" dirty="0">
                <a:solidFill>
                  <a:schemeClr val="tx1"/>
                </a:solidFill>
                <a:latin typeface="Calisto MT" panose="02040603050505030304" pitchFamily="18" charset="0"/>
              </a:rPr>
              <a:t>La </a:t>
            </a:r>
            <a:r>
              <a:rPr lang="fr-FR" sz="2000" b="1" dirty="0">
                <a:solidFill>
                  <a:schemeClr val="tx1"/>
                </a:solidFill>
                <a:latin typeface="Calisto MT" panose="02040603050505030304" pitchFamily="18" charset="0"/>
              </a:rPr>
              <a:t>vertu </a:t>
            </a:r>
            <a:r>
              <a:rPr lang="fr-FR" sz="2000" b="1" dirty="0" smtClean="0">
                <a:solidFill>
                  <a:schemeClr val="tx1"/>
                </a:solidFill>
                <a:latin typeface="Calisto MT" panose="02040603050505030304" pitchFamily="18" charset="0"/>
              </a:rPr>
              <a:t>du 1</a:t>
            </a:r>
            <a:r>
              <a:rPr lang="fr-FR" sz="2000" b="1" baseline="30000" dirty="0" smtClean="0">
                <a:solidFill>
                  <a:schemeClr val="tx1"/>
                </a:solidFill>
                <a:latin typeface="Calisto MT" panose="02040603050505030304" pitchFamily="18" charset="0"/>
              </a:rPr>
              <a:t>er</a:t>
            </a:r>
            <a:r>
              <a:rPr lang="fr-FR" sz="2000" b="1" dirty="0" smtClean="0">
                <a:solidFill>
                  <a:schemeClr val="tx1"/>
                </a:solidFill>
                <a:latin typeface="Calisto MT" panose="02040603050505030304" pitchFamily="18" charset="0"/>
              </a:rPr>
              <a:t> </a:t>
            </a:r>
            <a:r>
              <a:rPr lang="fr-CA" sz="2000" b="1" dirty="0" smtClean="0">
                <a:latin typeface="Calisto MT" panose="02040603050505030304" pitchFamily="18" charset="0"/>
              </a:rPr>
              <a:t>trimestre </a:t>
            </a:r>
            <a:r>
              <a:rPr lang="fr-FR" sz="2000" b="1" dirty="0" smtClean="0">
                <a:solidFill>
                  <a:schemeClr val="tx1"/>
                </a:solidFill>
                <a:latin typeface="Calisto MT" panose="02040603050505030304" pitchFamily="18" charset="0"/>
              </a:rPr>
              <a:t>2026 </a:t>
            </a:r>
            <a:r>
              <a:rPr lang="fr-FR" sz="2000" dirty="0">
                <a:solidFill>
                  <a:schemeClr val="tx1"/>
                </a:solidFill>
                <a:latin typeface="Calisto MT" panose="02040603050505030304" pitchFamily="18" charset="0"/>
              </a:rPr>
              <a:t>illustre </a:t>
            </a:r>
            <a:r>
              <a:rPr lang="fr-FR" sz="2000" b="1" dirty="0" smtClean="0">
                <a:solidFill>
                  <a:schemeClr val="tx1"/>
                </a:solidFill>
                <a:latin typeface="Calisto MT" panose="02040603050505030304" pitchFamily="18" charset="0"/>
              </a:rPr>
              <a:t>la qualité des relations humaines</a:t>
            </a:r>
            <a:r>
              <a:rPr lang="fr-FR" sz="2000" dirty="0" smtClean="0">
                <a:solidFill>
                  <a:schemeClr val="tx1"/>
                </a:solidFill>
                <a:latin typeface="Calisto MT" panose="02040603050505030304" pitchFamily="18" charset="0"/>
              </a:rPr>
              <a:t>.</a:t>
            </a:r>
            <a:endParaRPr lang="fr-FR" sz="2000" dirty="0">
              <a:solidFill>
                <a:schemeClr val="tx1"/>
              </a:solidFill>
              <a:latin typeface="Calisto MT" panose="02040603050505030304" pitchFamily="18" charset="0"/>
            </a:endParaRPr>
          </a:p>
          <a:p>
            <a:pPr algn="just">
              <a:defRPr/>
            </a:pPr>
            <a:endParaRPr lang="fr-CI" sz="1400" dirty="0">
              <a:solidFill>
                <a:schemeClr val="tx1"/>
              </a:solidFill>
              <a:latin typeface="Calisto MT" panose="02040603050505030304" pitchFamily="18" charset="0"/>
            </a:endParaRPr>
          </a:p>
          <a:p>
            <a:pPr algn="just">
              <a:defRPr/>
            </a:pPr>
            <a:r>
              <a:rPr lang="fr-CI" sz="2000" dirty="0">
                <a:solidFill>
                  <a:schemeClr val="tx1"/>
                </a:solidFill>
                <a:latin typeface="Calisto MT" panose="02040603050505030304" pitchFamily="18" charset="0"/>
              </a:rPr>
              <a:t>L’analyse sémiologique de ladite vertu permet de faire ressortir les points d’intérêt ci-après :</a:t>
            </a:r>
          </a:p>
          <a:p>
            <a:pPr algn="just">
              <a:defRPr/>
            </a:pPr>
            <a:endParaRPr lang="fr-CI" sz="1400" dirty="0">
              <a:solidFill>
                <a:schemeClr val="tx1"/>
              </a:solidFill>
              <a:latin typeface="Calisto MT" panose="02040603050505030304" pitchFamily="18" charset="0"/>
            </a:endParaRPr>
          </a:p>
          <a:p>
            <a:pPr marL="342900" indent="-342900" algn="just">
              <a:buFont typeface="Wingdings" panose="05000000000000000000" pitchFamily="2" charset="2"/>
              <a:buChar char="q"/>
              <a:defRPr/>
            </a:pPr>
            <a:r>
              <a:rPr lang="fr-FR" sz="2000" dirty="0">
                <a:solidFill>
                  <a:schemeClr val="tx1"/>
                </a:solidFill>
                <a:latin typeface="Calisto MT" panose="02040603050505030304" pitchFamily="18" charset="0"/>
              </a:rPr>
              <a:t>une </a:t>
            </a:r>
            <a:r>
              <a:rPr lang="fr-FR" sz="2000" dirty="0" smtClean="0">
                <a:solidFill>
                  <a:schemeClr val="tx1"/>
                </a:solidFill>
                <a:latin typeface="Calisto MT" panose="02040603050505030304" pitchFamily="18" charset="0"/>
              </a:rPr>
              <a:t>photo de l’équipe de handball de la Paierie du District Autonome du Bas Sassandra en liesse, lors des phases éliminatoires des jeux du Trésor </a:t>
            </a:r>
            <a:r>
              <a:rPr lang="fr-FR" sz="2000" dirty="0">
                <a:solidFill>
                  <a:schemeClr val="tx1"/>
                </a:solidFill>
                <a:latin typeface="Calisto MT" panose="02040603050505030304" pitchFamily="18" charset="0"/>
              </a:rPr>
              <a:t>Public Zone de </a:t>
            </a:r>
            <a:r>
              <a:rPr lang="fr-FR" sz="2000" dirty="0" smtClean="0">
                <a:solidFill>
                  <a:schemeClr val="tx1"/>
                </a:solidFill>
                <a:latin typeface="Calisto MT" panose="02040603050505030304" pitchFamily="18" charset="0"/>
              </a:rPr>
              <a:t>Daloa;</a:t>
            </a:r>
            <a:endParaRPr lang="fr-FR" sz="2000" dirty="0">
              <a:solidFill>
                <a:schemeClr val="tx1"/>
              </a:solidFill>
              <a:latin typeface="Calisto MT" panose="02040603050505030304" pitchFamily="18" charset="0"/>
            </a:endParaRPr>
          </a:p>
          <a:p>
            <a:pPr marL="342900" indent="-342900" algn="just">
              <a:buFont typeface="Wingdings" panose="05000000000000000000" pitchFamily="2" charset="2"/>
              <a:buChar char="q"/>
              <a:defRPr/>
            </a:pPr>
            <a:r>
              <a:rPr lang="fr-CI" sz="2000" dirty="0">
                <a:solidFill>
                  <a:schemeClr val="tx1"/>
                </a:solidFill>
                <a:latin typeface="Calisto MT" panose="02040603050505030304" pitchFamily="18" charset="0"/>
              </a:rPr>
              <a:t>l’image </a:t>
            </a:r>
            <a:r>
              <a:rPr lang="fr-CI" sz="2000" dirty="0" smtClean="0">
                <a:solidFill>
                  <a:schemeClr val="tx1"/>
                </a:solidFill>
                <a:latin typeface="Calisto MT" panose="02040603050505030304" pitchFamily="18" charset="0"/>
              </a:rPr>
              <a:t>présente une aire de jeu sur laquelle, un groupe de personnes, composé de  l’équipe, des encadreurs, des supporters tous dans un même élan de communion et de joie, célèbre leur victoire commune;</a:t>
            </a:r>
            <a:endParaRPr lang="fr-CI" sz="2000" dirty="0">
              <a:solidFill>
                <a:schemeClr val="tx1"/>
              </a:solidFill>
              <a:latin typeface="Calisto MT" panose="02040603050505030304" pitchFamily="18" charset="0"/>
            </a:endParaRPr>
          </a:p>
          <a:p>
            <a:pPr marL="342900" indent="-342900" algn="just">
              <a:buFont typeface="Wingdings" panose="05000000000000000000" pitchFamily="2" charset="2"/>
              <a:buChar char="q"/>
              <a:defRPr/>
            </a:pPr>
            <a:r>
              <a:rPr lang="fr-CI" sz="2000" dirty="0">
                <a:solidFill>
                  <a:schemeClr val="tx1"/>
                </a:solidFill>
                <a:latin typeface="Calisto MT" panose="02040603050505030304" pitchFamily="18" charset="0"/>
              </a:rPr>
              <a:t>un message institutionnel </a:t>
            </a:r>
            <a:r>
              <a:rPr lang="fr-CI" sz="2000" dirty="0" smtClean="0">
                <a:solidFill>
                  <a:schemeClr val="tx1"/>
                </a:solidFill>
                <a:latin typeface="Calisto MT" panose="02040603050505030304" pitchFamily="18" charset="0"/>
              </a:rPr>
              <a:t>distinct du principe à promouvoir et qui est une injonction, </a:t>
            </a:r>
            <a:r>
              <a:rPr lang="fr-FR" sz="2000" dirty="0" smtClean="0">
                <a:solidFill>
                  <a:schemeClr val="tx1"/>
                </a:solidFill>
                <a:latin typeface="Calisto MT" panose="02040603050505030304" pitchFamily="18" charset="0"/>
              </a:rPr>
              <a:t>à l’unité, la cohésion, l’esprit d’équipe au bien être en vue du bonheur</a:t>
            </a:r>
            <a:r>
              <a:rPr lang="fr-FR" sz="2000" b="0" i="0" dirty="0">
                <a:solidFill>
                  <a:schemeClr val="tx1"/>
                </a:solidFill>
                <a:effectLst/>
                <a:latin typeface="Calisto MT" panose="02040603050505030304" pitchFamily="18" charset="0"/>
              </a:rPr>
              <a:t> ;</a:t>
            </a:r>
          </a:p>
          <a:p>
            <a:pPr marL="342900" indent="-342900" algn="just">
              <a:buFont typeface="Wingdings" panose="05000000000000000000" pitchFamily="2" charset="2"/>
              <a:buChar char="q"/>
              <a:defRPr/>
            </a:pPr>
            <a:r>
              <a:rPr lang="fr-FR" sz="2000" dirty="0">
                <a:solidFill>
                  <a:schemeClr val="tx1"/>
                </a:solidFill>
                <a:latin typeface="Calisto MT" panose="02040603050505030304" pitchFamily="18" charset="0"/>
              </a:rPr>
              <a:t>l</a:t>
            </a:r>
            <a:r>
              <a:rPr lang="fr-FR" sz="2000" dirty="0" smtClean="0">
                <a:solidFill>
                  <a:schemeClr val="tx1"/>
                </a:solidFill>
                <a:latin typeface="Calisto MT" panose="02040603050505030304" pitchFamily="18" charset="0"/>
              </a:rPr>
              <a:t>’utilisation du mode impératif illustrant l’impérieuse nécessité de faire  le choix </a:t>
            </a:r>
            <a:r>
              <a:rPr lang="fr-FR" sz="2000" dirty="0">
                <a:solidFill>
                  <a:schemeClr val="tx1"/>
                </a:solidFill>
                <a:latin typeface="Calisto MT" panose="02040603050505030304" pitchFamily="18" charset="0"/>
              </a:rPr>
              <a:t>conscient de l’unité, de la cohésion, de l’esprit d’équipe </a:t>
            </a:r>
            <a:r>
              <a:rPr lang="fr-FR" sz="2000" dirty="0" smtClean="0">
                <a:solidFill>
                  <a:schemeClr val="tx1"/>
                </a:solidFill>
                <a:latin typeface="Calisto MT" panose="02040603050505030304" pitchFamily="18" charset="0"/>
              </a:rPr>
              <a:t>en </a:t>
            </a:r>
            <a:r>
              <a:rPr lang="fr-FR" sz="2000" dirty="0">
                <a:solidFill>
                  <a:schemeClr val="tx1"/>
                </a:solidFill>
                <a:latin typeface="Calisto MT" panose="02040603050505030304" pitchFamily="18" charset="0"/>
              </a:rPr>
              <a:t>vue du </a:t>
            </a:r>
            <a:r>
              <a:rPr lang="fr-FR" sz="2000" dirty="0" smtClean="0">
                <a:solidFill>
                  <a:schemeClr val="tx1"/>
                </a:solidFill>
                <a:latin typeface="Calisto MT" panose="02040603050505030304" pitchFamily="18" charset="0"/>
              </a:rPr>
              <a:t>bonheur et du bien être</a:t>
            </a:r>
            <a:r>
              <a:rPr lang="fr-FR" sz="2000" dirty="0">
                <a:solidFill>
                  <a:schemeClr val="tx1"/>
                </a:solidFill>
                <a:latin typeface="Calisto MT" panose="02040603050505030304" pitchFamily="18" charset="0"/>
              </a:rPr>
              <a:t> </a:t>
            </a:r>
            <a:r>
              <a:rPr lang="fr-FR" sz="2000" dirty="0" smtClean="0">
                <a:solidFill>
                  <a:schemeClr val="tx1"/>
                </a:solidFill>
                <a:latin typeface="Calisto MT" panose="02040603050505030304" pitchFamily="18" charset="0"/>
              </a:rPr>
              <a:t>dans le cadre professionnel</a:t>
            </a:r>
            <a:r>
              <a:rPr lang="fr-CI" sz="2000" dirty="0" smtClean="0">
                <a:solidFill>
                  <a:schemeClr val="tx1"/>
                </a:solidFill>
                <a:latin typeface="Calisto MT" panose="02040603050505030304" pitchFamily="18" charset="0"/>
              </a:rPr>
              <a:t>.</a:t>
            </a:r>
            <a:endParaRPr lang="fr-CI" sz="2000" dirty="0">
              <a:solidFill>
                <a:schemeClr val="tx1"/>
              </a:solidFill>
              <a:latin typeface="Calisto MT" panose="02040603050505030304" pitchFamily="18" charset="0"/>
            </a:endParaRPr>
          </a:p>
          <a:p>
            <a:pPr algn="just">
              <a:defRPr/>
            </a:pPr>
            <a:endParaRPr lang="fr-CI" sz="1000" dirty="0">
              <a:solidFill>
                <a:schemeClr val="tx1"/>
              </a:solidFill>
              <a:latin typeface="Calisto MT" panose="02040603050505030304" pitchFamily="18" charset="0"/>
            </a:endParaRPr>
          </a:p>
        </p:txBody>
      </p:sp>
      <p:sp>
        <p:nvSpPr>
          <p:cNvPr id="7" name="Arrondir un rectangle avec un coin du même côté 5">
            <a:extLst>
              <a:ext uri="{FF2B5EF4-FFF2-40B4-BE49-F238E27FC236}">
                <a16:creationId xmlns:a16="http://schemas.microsoft.com/office/drawing/2014/main" xmlns="" id="{AA1B07B9-C1F9-FD1C-B29A-5F3187923AEC}"/>
              </a:ext>
            </a:extLst>
          </p:cNvPr>
          <p:cNvSpPr/>
          <p:nvPr/>
        </p:nvSpPr>
        <p:spPr>
          <a:xfrm>
            <a:off x="847218" y="692696"/>
            <a:ext cx="8126524" cy="358949"/>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smtClean="0">
                <a:solidFill>
                  <a:schemeClr val="bg1"/>
                </a:solidFill>
                <a:latin typeface="Calisto MT" pitchFamily="18" charset="0"/>
              </a:rPr>
              <a:t>V</a:t>
            </a:r>
            <a:r>
              <a:rPr lang="fr-FR" sz="2000" b="1" dirty="0">
                <a:solidFill>
                  <a:schemeClr val="bg1"/>
                </a:solidFill>
                <a:latin typeface="Calisto MT" pitchFamily="18" charset="0"/>
              </a:rPr>
              <a:t>. ANALYSE SÉMIOLOGIQUE DE LA VERTU</a:t>
            </a:r>
            <a:endParaRPr lang="fr-FR" sz="2000" dirty="0">
              <a:solidFill>
                <a:schemeClr val="bg1"/>
              </a:solidFill>
              <a:latin typeface="Calisto MT" panose="02040603050505030304" pitchFamily="18" charset="0"/>
            </a:endParaRPr>
          </a:p>
        </p:txBody>
      </p:sp>
      <p:cxnSp>
        <p:nvCxnSpPr>
          <p:cNvPr id="11" name="Connecteur droit 10"/>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3"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4"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3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D50DCC-38B8-85B1-3DEB-442923020A3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xmlns="" id="{6ADE98BD-98E1-992A-8FF0-BCE66F4177C3}"/>
              </a:ext>
            </a:extLst>
          </p:cNvPr>
          <p:cNvSpPr txBox="1"/>
          <p:nvPr/>
        </p:nvSpPr>
        <p:spPr>
          <a:xfrm>
            <a:off x="0" y="3335501"/>
            <a:ext cx="9144000" cy="784830"/>
          </a:xfrm>
          <a:prstGeom prst="rect">
            <a:avLst/>
          </a:prstGeom>
          <a:solidFill>
            <a:srgbClr val="FF6600"/>
          </a:solidFill>
        </p:spPr>
        <p:txBody>
          <a:bodyPr wrap="square" rtlCol="0">
            <a:spAutoFit/>
          </a:bodyPr>
          <a:lstStyle/>
          <a:p>
            <a:pPr lvl="0" algn="ctr">
              <a:spcBef>
                <a:spcPct val="0"/>
              </a:spcBef>
              <a:defRPr/>
            </a:pPr>
            <a:r>
              <a:rPr lang="fr-FR" sz="4500" b="1" dirty="0">
                <a:solidFill>
                  <a:schemeClr val="bg1"/>
                </a:solidFill>
                <a:latin typeface="Calisto MT" pitchFamily="18" charset="0"/>
              </a:rPr>
              <a:t> </a:t>
            </a:r>
            <a:r>
              <a:rPr lang="fr-FR" sz="4500" b="1" dirty="0" smtClean="0">
                <a:solidFill>
                  <a:schemeClr val="bg1"/>
                </a:solidFill>
                <a:latin typeface="Calisto MT" pitchFamily="18" charset="0"/>
              </a:rPr>
              <a:t>CONCLUSION</a:t>
            </a:r>
            <a:endParaRPr lang="fr-FR" sz="4500" b="1" dirty="0">
              <a:solidFill>
                <a:schemeClr val="bg1"/>
              </a:solidFill>
              <a:latin typeface="Calisto MT"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9"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0"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9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u même côté 5"/>
          <p:cNvSpPr/>
          <p:nvPr/>
        </p:nvSpPr>
        <p:spPr>
          <a:xfrm>
            <a:off x="1043508" y="836712"/>
            <a:ext cx="7200900" cy="468621"/>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0" lvl="0" indent="-857250" algn="ctr"/>
            <a:r>
              <a:rPr lang="fr-FR" sz="1600" b="1" dirty="0">
                <a:solidFill>
                  <a:schemeClr val="bg1"/>
                </a:solidFill>
                <a:latin typeface="Calisto MT" pitchFamily="18" charset="0"/>
              </a:rPr>
              <a:t>CONCLUSION</a:t>
            </a:r>
            <a:endParaRPr lang="fr-FR" sz="1600" dirty="0">
              <a:solidFill>
                <a:schemeClr val="bg1"/>
              </a:solidFill>
              <a:latin typeface="Calisto MT" pitchFamily="18" charset="0"/>
            </a:endParaRPr>
          </a:p>
        </p:txBody>
      </p:sp>
      <p:sp>
        <p:nvSpPr>
          <p:cNvPr id="2" name="ZoneTexte 1"/>
          <p:cNvSpPr txBox="1"/>
          <p:nvPr/>
        </p:nvSpPr>
        <p:spPr>
          <a:xfrm>
            <a:off x="107504" y="1484784"/>
            <a:ext cx="8784976" cy="3631763"/>
          </a:xfrm>
          <a:prstGeom prst="rect">
            <a:avLst/>
          </a:prstGeom>
          <a:noFill/>
        </p:spPr>
        <p:txBody>
          <a:bodyPr wrap="square" rtlCol="0">
            <a:spAutoFit/>
          </a:bodyPr>
          <a:lstStyle/>
          <a:p>
            <a:pPr algn="just"/>
            <a:r>
              <a:rPr lang="fr-FR" sz="2000" dirty="0" smtClean="0">
                <a:latin typeface="Calisto MT" panose="02040603050505030304" pitchFamily="18" charset="0"/>
              </a:rPr>
              <a:t>La qualité des relations humaines constitue pour toute entité professionnelle en général et pour le Trésor public en particulier un  enjeu majeur en ce qu’il représente un outil de performance indéniable. </a:t>
            </a:r>
          </a:p>
          <a:p>
            <a:pPr algn="just"/>
            <a:endParaRPr lang="fr-FR" sz="2000" dirty="0" smtClean="0">
              <a:latin typeface="Calisto MT" panose="02040603050505030304" pitchFamily="18" charset="0"/>
            </a:endParaRPr>
          </a:p>
          <a:p>
            <a:pPr algn="just"/>
            <a:r>
              <a:rPr lang="fr-FR" sz="2000" dirty="0" smtClean="0">
                <a:latin typeface="Calisto MT" panose="02040603050505030304" pitchFamily="18" charset="0"/>
                <a:ea typeface="Times New Roman" panose="02020603050405020304" pitchFamily="18" charset="0"/>
              </a:rPr>
              <a:t>En effet, un environnement de travail sain, agréable et respectueux, favorise inéluctablement la motivation des acteurs, leur rendement et par voie de conséquence la performance en vue de l’excellence prônée.</a:t>
            </a:r>
          </a:p>
          <a:p>
            <a:pPr algn="just"/>
            <a:endParaRPr lang="fr-FR" sz="2000" dirty="0" smtClean="0">
              <a:latin typeface="Calisto MT" panose="02040603050505030304" pitchFamily="18" charset="0"/>
              <a:ea typeface="Times New Roman" panose="02020603050405020304" pitchFamily="18" charset="0"/>
            </a:endParaRPr>
          </a:p>
          <a:p>
            <a:pPr algn="just"/>
            <a:r>
              <a:rPr lang="fr-FR" sz="2000" dirty="0" smtClean="0">
                <a:latin typeface="Calisto MT" panose="02040603050505030304" pitchFamily="18" charset="0"/>
                <a:ea typeface="Times New Roman" panose="02020603050405020304" pitchFamily="18" charset="0"/>
              </a:rPr>
              <a:t>Par ailleurs des relations humaines de qualité créent un climat de solidarité, de cohésion et d’adaptation collective, toute chose qui concourt au développement du sentiment d’appartenance.</a:t>
            </a:r>
            <a:endParaRPr lang="fr-FR" sz="2000" dirty="0">
              <a:latin typeface="Calisto MT" panose="02040603050505030304" pitchFamily="18" charset="0"/>
              <a:ea typeface="Times New Roman" panose="02020603050405020304" pitchFamily="18" charset="0"/>
            </a:endParaRPr>
          </a:p>
          <a:p>
            <a:pPr algn="just"/>
            <a:endParaRPr lang="fr-FR" sz="1000" dirty="0">
              <a:latin typeface="Calisto MT" panose="02040603050505030304"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0"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1"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64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D5F3B357-78BB-1E7C-1A2F-FCD0DBC2E00A}"/>
              </a:ext>
            </a:extLst>
          </p:cNvPr>
          <p:cNvSpPr txBox="1">
            <a:spLocks/>
          </p:cNvSpPr>
          <p:nvPr/>
        </p:nvSpPr>
        <p:spPr>
          <a:xfrm>
            <a:off x="68358" y="1268760"/>
            <a:ext cx="8928992" cy="3384376"/>
          </a:xfrm>
          <a:prstGeom prst="rect">
            <a:avLst/>
          </a:prstGeom>
        </p:spPr>
        <p:txBody>
          <a:bodyPr vert="horz" lIns="91440" tIns="45720" rIns="91440" bIns="45720" rtlCol="0" anchor="ctr">
            <a:noAutofit/>
          </a:bodyPr>
          <a:lstStyle/>
          <a:p>
            <a:pPr algn="just"/>
            <a:r>
              <a:rPr lang="fr-FR" sz="2200" dirty="0" smtClean="0">
                <a:latin typeface="Calisto MT" panose="02040603050505030304" pitchFamily="18" charset="0"/>
              </a:rPr>
              <a:t>La présente communication dont l’objet est de présenter le principe de la qualité des relations humaines s’articule autour des points suivants: </a:t>
            </a:r>
            <a:endParaRPr lang="fr-FR" sz="2200" dirty="0">
              <a:latin typeface="Calisto MT" panose="02040603050505030304" pitchFamily="18" charset="0"/>
            </a:endParaRPr>
          </a:p>
          <a:p>
            <a:pPr algn="just"/>
            <a:endParaRPr lang="fr-FR" sz="700" dirty="0">
              <a:latin typeface="Calisto MT" panose="02040603050505030304" pitchFamily="18" charset="0"/>
            </a:endParaRPr>
          </a:p>
          <a:p>
            <a:pPr algn="just"/>
            <a:r>
              <a:rPr lang="fr-FR" sz="2200" dirty="0">
                <a:latin typeface="Calisto MT" panose="02040603050505030304" pitchFamily="18" charset="0"/>
              </a:rPr>
              <a:t>1. </a:t>
            </a:r>
            <a:r>
              <a:rPr lang="fr-FR" sz="2200" dirty="0" smtClean="0">
                <a:latin typeface="Calisto MT" panose="02040603050505030304" pitchFamily="18" charset="0"/>
              </a:rPr>
              <a:t>Qu’entend-on par qualité des relations humaines</a:t>
            </a:r>
            <a:r>
              <a:rPr lang="fr-FR" sz="2200" dirty="0">
                <a:latin typeface="Calisto MT" panose="02040603050505030304" pitchFamily="18" charset="0"/>
              </a:rPr>
              <a:t>?</a:t>
            </a:r>
          </a:p>
          <a:p>
            <a:pPr algn="just"/>
            <a:r>
              <a:rPr lang="fr-FR" sz="2200" dirty="0">
                <a:latin typeface="Calisto MT" panose="02040603050505030304" pitchFamily="18" charset="0"/>
              </a:rPr>
              <a:t>2. </a:t>
            </a:r>
            <a:r>
              <a:rPr lang="fr-FR" sz="2200" dirty="0" smtClean="0">
                <a:latin typeface="Calisto MT" panose="02040603050505030304" pitchFamily="18" charset="0"/>
              </a:rPr>
              <a:t>Que dit le code sur </a:t>
            </a:r>
            <a:r>
              <a:rPr lang="fr-FR" sz="2200" dirty="0">
                <a:latin typeface="Calisto MT" panose="02040603050505030304" pitchFamily="18" charset="0"/>
              </a:rPr>
              <a:t>la qualité des relations humaines?</a:t>
            </a:r>
          </a:p>
          <a:p>
            <a:r>
              <a:rPr lang="fr-FR" sz="2200" dirty="0">
                <a:latin typeface="Calisto MT" panose="02040603050505030304" pitchFamily="18" charset="0"/>
              </a:rPr>
              <a:t>3. </a:t>
            </a:r>
            <a:r>
              <a:rPr lang="fr-FR" sz="2200" dirty="0" smtClean="0">
                <a:latin typeface="Calisto MT" panose="02040603050505030304" pitchFamily="18" charset="0"/>
              </a:rPr>
              <a:t>Quels exemples de </a:t>
            </a:r>
            <a:r>
              <a:rPr lang="fr-FR" sz="2200" dirty="0">
                <a:latin typeface="Calisto MT" panose="02040603050505030304" pitchFamily="18" charset="0"/>
              </a:rPr>
              <a:t>comportements </a:t>
            </a:r>
            <a:r>
              <a:rPr lang="fr-FR" sz="2200" dirty="0" smtClean="0">
                <a:latin typeface="Calisto MT" panose="02040603050505030304" pitchFamily="18" charset="0"/>
              </a:rPr>
              <a:t>en </a:t>
            </a:r>
            <a:r>
              <a:rPr lang="fr-FR" sz="2200" dirty="0">
                <a:latin typeface="Calisto MT" panose="02040603050505030304" pitchFamily="18" charset="0"/>
              </a:rPr>
              <a:t>violation </a:t>
            </a:r>
            <a:r>
              <a:rPr lang="fr-FR" sz="2200" dirty="0" smtClean="0">
                <a:latin typeface="Calisto MT" panose="02040603050505030304" pitchFamily="18" charset="0"/>
              </a:rPr>
              <a:t>de la </a:t>
            </a:r>
            <a:r>
              <a:rPr lang="fr-FR" sz="2200" dirty="0">
                <a:latin typeface="Calisto MT" panose="02040603050505030304" pitchFamily="18" charset="0"/>
              </a:rPr>
              <a:t>qualité des relations </a:t>
            </a:r>
            <a:r>
              <a:rPr lang="fr-FR" sz="2200" dirty="0" smtClean="0">
                <a:latin typeface="Calisto MT" panose="02040603050505030304" pitchFamily="18" charset="0"/>
              </a:rPr>
              <a:t>humaines</a:t>
            </a:r>
            <a:r>
              <a:rPr lang="fr-FR" sz="2200" dirty="0">
                <a:latin typeface="Calisto MT" panose="02040603050505030304" pitchFamily="18" charset="0"/>
              </a:rPr>
              <a:t>?</a:t>
            </a:r>
          </a:p>
          <a:p>
            <a:pPr algn="just"/>
            <a:r>
              <a:rPr lang="fr-FR" sz="2200" dirty="0">
                <a:latin typeface="Calisto MT" panose="02040603050505030304" pitchFamily="18" charset="0"/>
              </a:rPr>
              <a:t>4. </a:t>
            </a:r>
            <a:r>
              <a:rPr lang="fr-FR" sz="2200" dirty="0" smtClean="0">
                <a:latin typeface="Calisto MT" panose="02040603050505030304" pitchFamily="18" charset="0"/>
              </a:rPr>
              <a:t>Quelles sont les sanctions </a:t>
            </a:r>
            <a:r>
              <a:rPr lang="fr-FR" sz="2200" dirty="0">
                <a:latin typeface="Calisto MT" panose="02040603050505030304" pitchFamily="18" charset="0"/>
              </a:rPr>
              <a:t>liées au manquement </a:t>
            </a:r>
            <a:r>
              <a:rPr lang="fr-FR" sz="2200" dirty="0" smtClean="0">
                <a:latin typeface="Calisto MT" panose="02040603050505030304" pitchFamily="18" charset="0"/>
              </a:rPr>
              <a:t>du principe de la </a:t>
            </a:r>
            <a:r>
              <a:rPr lang="fr-FR" sz="2200" dirty="0">
                <a:latin typeface="Calisto MT" panose="02040603050505030304" pitchFamily="18" charset="0"/>
              </a:rPr>
              <a:t>qualité des relations </a:t>
            </a:r>
            <a:r>
              <a:rPr lang="fr-FR" sz="2200" dirty="0" smtClean="0">
                <a:latin typeface="Calisto MT" panose="02040603050505030304" pitchFamily="18" charset="0"/>
              </a:rPr>
              <a:t>humaines?</a:t>
            </a:r>
            <a:endParaRPr lang="fr-FR" sz="2200" dirty="0">
              <a:latin typeface="Calisto MT" panose="02040603050505030304" pitchFamily="18" charset="0"/>
            </a:endParaRPr>
          </a:p>
          <a:p>
            <a:pPr algn="just"/>
            <a:r>
              <a:rPr lang="fr-FR" sz="2200" dirty="0">
                <a:latin typeface="Calisto MT" panose="02040603050505030304" pitchFamily="18" charset="0"/>
              </a:rPr>
              <a:t>5. </a:t>
            </a:r>
            <a:r>
              <a:rPr lang="fr-FR" sz="2200" dirty="0" smtClean="0">
                <a:latin typeface="Calisto MT" panose="02040603050505030304" pitchFamily="18" charset="0"/>
              </a:rPr>
              <a:t>Quelle analyse </a:t>
            </a:r>
            <a:r>
              <a:rPr lang="fr-FR" sz="2200" dirty="0">
                <a:latin typeface="Calisto MT" panose="02040603050505030304" pitchFamily="18" charset="0"/>
              </a:rPr>
              <a:t>sémiologique de la </a:t>
            </a:r>
            <a:r>
              <a:rPr lang="fr-FR" sz="2200" dirty="0" smtClean="0">
                <a:latin typeface="Calisto MT" panose="02040603050505030304" pitchFamily="18" charset="0"/>
              </a:rPr>
              <a:t>vertu du premier trimestre 2026?</a:t>
            </a:r>
            <a:endParaRPr lang="fr-FR" sz="2200" dirty="0">
              <a:latin typeface="Calisto MT" panose="02040603050505030304" pitchFamily="18" charset="0"/>
            </a:endParaRPr>
          </a:p>
          <a:p>
            <a:pPr algn="just"/>
            <a:r>
              <a:rPr lang="fr-FR" sz="700" dirty="0">
                <a:latin typeface="Calisto MT" panose="02040603050505030304" pitchFamily="18" charset="0"/>
              </a:rPr>
              <a:t> </a:t>
            </a:r>
            <a:r>
              <a:rPr lang="fr-FR" sz="1000" dirty="0">
                <a:latin typeface="Calisto MT" panose="02040603050505030304" pitchFamily="18" charset="0"/>
              </a:rPr>
              <a:t> </a:t>
            </a:r>
            <a:endParaRPr lang="fr-FR" sz="700" dirty="0">
              <a:latin typeface="Calisto MT" panose="02040603050505030304" pitchFamily="18" charset="0"/>
            </a:endParaRPr>
          </a:p>
        </p:txBody>
      </p:sp>
      <p:sp>
        <p:nvSpPr>
          <p:cNvPr id="10" name="Arrondir un rectangle avec un coin du même côté 8">
            <a:extLst>
              <a:ext uri="{FF2B5EF4-FFF2-40B4-BE49-F238E27FC236}">
                <a16:creationId xmlns:a16="http://schemas.microsoft.com/office/drawing/2014/main" xmlns="" id="{7FA29A96-D7D4-6C10-80CA-1491F368A543}"/>
              </a:ext>
            </a:extLst>
          </p:cNvPr>
          <p:cNvSpPr/>
          <p:nvPr/>
        </p:nvSpPr>
        <p:spPr>
          <a:xfrm>
            <a:off x="1070546" y="640433"/>
            <a:ext cx="7200900" cy="484311"/>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latin typeface="Calisto MT" pitchFamily="18" charset="0"/>
              </a:rPr>
              <a:t>INTRODUCTION   </a:t>
            </a:r>
          </a:p>
        </p:txBody>
      </p:sp>
      <p:cxnSp>
        <p:nvCxnSpPr>
          <p:cNvPr id="11" name="Connecteur droit 10"/>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2"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4"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62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DB35B8-C794-11A6-B62B-FCBE5BA97AC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1F559A79-5F0B-124F-D1A8-CCFC07D1BB12}"/>
              </a:ext>
            </a:extLst>
          </p:cNvPr>
          <p:cNvSpPr txBox="1"/>
          <p:nvPr/>
        </p:nvSpPr>
        <p:spPr>
          <a:xfrm>
            <a:off x="3203848" y="1700808"/>
            <a:ext cx="2736304" cy="1477328"/>
          </a:xfrm>
          <a:prstGeom prst="rect">
            <a:avLst/>
          </a:prstGeom>
          <a:noFill/>
        </p:spPr>
        <p:txBody>
          <a:bodyPr wrap="square" rtlCol="0">
            <a:spAutoFit/>
          </a:bodyPr>
          <a:lstStyle/>
          <a:p>
            <a:pPr algn="ctr"/>
            <a:r>
              <a:rPr lang="fr-FR" sz="9000" b="1" dirty="0" smtClean="0">
                <a:solidFill>
                  <a:srgbClr val="003300"/>
                </a:solidFill>
                <a:latin typeface="Calisto MT" pitchFamily="18" charset="0"/>
              </a:rPr>
              <a:t>I</a:t>
            </a:r>
            <a:endParaRPr lang="fr-FR" sz="9000" b="1" dirty="0">
              <a:solidFill>
                <a:srgbClr val="003300"/>
              </a:solidFill>
              <a:latin typeface="Calisto MT" pitchFamily="18" charset="0"/>
            </a:endParaRPr>
          </a:p>
        </p:txBody>
      </p:sp>
      <p:sp>
        <p:nvSpPr>
          <p:cNvPr id="3" name="ZoneTexte 2">
            <a:extLst>
              <a:ext uri="{FF2B5EF4-FFF2-40B4-BE49-F238E27FC236}">
                <a16:creationId xmlns:a16="http://schemas.microsoft.com/office/drawing/2014/main" xmlns="" id="{6D5C8185-9B24-A178-8DA0-3FA2BC520E6A}"/>
              </a:ext>
            </a:extLst>
          </p:cNvPr>
          <p:cNvSpPr txBox="1"/>
          <p:nvPr/>
        </p:nvSpPr>
        <p:spPr>
          <a:xfrm>
            <a:off x="0" y="3335501"/>
            <a:ext cx="9144000" cy="2523768"/>
          </a:xfrm>
          <a:prstGeom prst="rect">
            <a:avLst/>
          </a:prstGeom>
          <a:solidFill>
            <a:srgbClr val="FF6600"/>
          </a:solidFill>
        </p:spPr>
        <p:txBody>
          <a:bodyPr wrap="square" rtlCol="0">
            <a:spAutoFit/>
          </a:bodyPr>
          <a:lstStyle/>
          <a:p>
            <a:pPr algn="ctr">
              <a:spcBef>
                <a:spcPct val="0"/>
              </a:spcBef>
              <a:defRPr/>
            </a:pPr>
            <a:r>
              <a:rPr lang="fr-FR" sz="5500" b="1" dirty="0">
                <a:solidFill>
                  <a:schemeClr val="bg1"/>
                </a:solidFill>
                <a:latin typeface="Calisto MT" pitchFamily="18" charset="0"/>
              </a:rPr>
              <a:t> </a:t>
            </a:r>
            <a:r>
              <a:rPr lang="fr-FR" sz="4800" b="1" dirty="0" smtClean="0">
                <a:solidFill>
                  <a:schemeClr val="bg1"/>
                </a:solidFill>
                <a:latin typeface="Calisto MT" pitchFamily="18" charset="0"/>
                <a:cs typeface="Tahoma" pitchFamily="34" charset="0"/>
              </a:rPr>
              <a:t>QU’ENTEND-ON PAR LA QUALITÉ DES RELATIONS HUMAINES</a:t>
            </a:r>
            <a:r>
              <a:rPr lang="fr-FR" sz="2400" dirty="0">
                <a:solidFill>
                  <a:schemeClr val="bg1"/>
                </a:solidFill>
                <a:latin typeface="Calisto MT" panose="02040603050505030304" pitchFamily="18" charset="0"/>
              </a:rPr>
              <a:t> </a:t>
            </a:r>
            <a:r>
              <a:rPr lang="fr-FR" sz="5500" b="1" dirty="0" smtClean="0">
                <a:solidFill>
                  <a:schemeClr val="bg1"/>
                </a:solidFill>
                <a:latin typeface="Calisto MT" pitchFamily="18" charset="0"/>
              </a:rPr>
              <a:t>?</a:t>
            </a:r>
            <a:endParaRPr lang="fr-FR" sz="5500" b="1" dirty="0">
              <a:solidFill>
                <a:schemeClr val="bg1"/>
              </a:solidFill>
              <a:latin typeface="Calisto MT"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9"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0"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92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1BAEAA0-9909-4A42-7EAB-1D5044039577}"/>
              </a:ext>
            </a:extLst>
          </p:cNvPr>
          <p:cNvSpPr txBox="1"/>
          <p:nvPr/>
        </p:nvSpPr>
        <p:spPr>
          <a:xfrm>
            <a:off x="170807" y="1484784"/>
            <a:ext cx="8721673" cy="4708981"/>
          </a:xfrm>
          <a:prstGeom prst="rect">
            <a:avLst/>
          </a:prstGeom>
          <a:noFill/>
        </p:spPr>
        <p:txBody>
          <a:bodyPr wrap="square" rtlCol="0">
            <a:spAutoFit/>
          </a:bodyPr>
          <a:lstStyle/>
          <a:p>
            <a:pPr algn="just">
              <a:lnSpc>
                <a:spcPct val="150000"/>
              </a:lnSpc>
            </a:pPr>
            <a:r>
              <a:rPr lang="fr-FR" sz="2500" i="0" dirty="0" smtClean="0">
                <a:solidFill>
                  <a:srgbClr val="1F1F1F"/>
                </a:solidFill>
                <a:effectLst/>
                <a:latin typeface="Calisto MT" panose="02040603050505030304" pitchFamily="18" charset="0"/>
              </a:rPr>
              <a:t>La qualité des relations humaines </a:t>
            </a:r>
            <a:r>
              <a:rPr lang="fr-FR" sz="2500" dirty="0" smtClean="0">
                <a:solidFill>
                  <a:srgbClr val="1F1F1F"/>
                </a:solidFill>
                <a:latin typeface="Calisto MT" panose="02040603050505030304" pitchFamily="18" charset="0"/>
              </a:rPr>
              <a:t>s’entend de</a:t>
            </a:r>
            <a:r>
              <a:rPr lang="fr-FR" sz="2500" i="0" dirty="0" smtClean="0">
                <a:solidFill>
                  <a:srgbClr val="1F1F1F"/>
                </a:solidFill>
                <a:effectLst/>
                <a:latin typeface="Calisto MT" panose="02040603050505030304" pitchFamily="18" charset="0"/>
              </a:rPr>
              <a:t> l’</a:t>
            </a:r>
            <a:r>
              <a:rPr lang="fr-FR" sz="2500" dirty="0" smtClean="0">
                <a:solidFill>
                  <a:srgbClr val="1F1F1F"/>
                </a:solidFill>
                <a:latin typeface="Calisto MT" panose="02040603050505030304" pitchFamily="18" charset="0"/>
              </a:rPr>
              <a:t>ensemble des interactions entre les individus au sein d’un groupement ou d’une société et qui leur permet de cohabiter en harmonie, dans le respect  des règles acceptées par tous, et des droits des uns et des autres.</a:t>
            </a:r>
          </a:p>
          <a:p>
            <a:pPr algn="just">
              <a:lnSpc>
                <a:spcPct val="150000"/>
              </a:lnSpc>
            </a:pPr>
            <a:r>
              <a:rPr lang="fr-FR" sz="2500" dirty="0" smtClean="0">
                <a:solidFill>
                  <a:srgbClr val="1F1F1F"/>
                </a:solidFill>
                <a:latin typeface="Calisto MT" panose="02040603050505030304" pitchFamily="18" charset="0"/>
              </a:rPr>
              <a:t>Le respect et la préservation de la qualité des relations humaines aboutissent ainsi au « vivre ensemble » au moyen du «  savoir-être » et du  « savoir-vivre »</a:t>
            </a:r>
            <a:endParaRPr lang="fr-FR" sz="2500" dirty="0" smtClean="0">
              <a:latin typeface="Calisto MT" panose="02040603050505030304" pitchFamily="18" charset="0"/>
            </a:endParaRPr>
          </a:p>
        </p:txBody>
      </p:sp>
      <p:sp>
        <p:nvSpPr>
          <p:cNvPr id="9" name="Arrondir un rectangle avec un coin du même côté 8">
            <a:extLst>
              <a:ext uri="{FF2B5EF4-FFF2-40B4-BE49-F238E27FC236}">
                <a16:creationId xmlns:a16="http://schemas.microsoft.com/office/drawing/2014/main" xmlns="" id="{7FA29A96-D7D4-6C10-80CA-1491F368A543}"/>
              </a:ext>
            </a:extLst>
          </p:cNvPr>
          <p:cNvSpPr/>
          <p:nvPr/>
        </p:nvSpPr>
        <p:spPr>
          <a:xfrm>
            <a:off x="1070546" y="712441"/>
            <a:ext cx="7200900" cy="772343"/>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smtClean="0">
                <a:latin typeface="Calisto MT" pitchFamily="18" charset="0"/>
                <a:cs typeface="Tahoma" pitchFamily="34" charset="0"/>
              </a:rPr>
              <a:t>I. QU’ENTEND-ON PAR LA QUALITÉ DES RELATIONS HUMAINES ?</a:t>
            </a:r>
            <a:r>
              <a:rPr lang="fr-FR" b="1" dirty="0" smtClean="0">
                <a:latin typeface="Calisto MT" pitchFamily="18" charset="0"/>
              </a:rPr>
              <a:t>   </a:t>
            </a:r>
            <a:endParaRPr lang="fr-FR" b="1" dirty="0">
              <a:latin typeface="Calisto MT" pitchFamily="18" charset="0"/>
            </a:endParaRPr>
          </a:p>
        </p:txBody>
      </p:sp>
      <p:cxnSp>
        <p:nvCxnSpPr>
          <p:cNvPr id="10" name="Connecteur droit 9"/>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1"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2"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168805"/>
      </p:ext>
    </p:extLst>
  </p:cSld>
  <p:clrMapOvr>
    <a:masterClrMapping/>
  </p:clrMapOvr>
  <p:transition>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DB35B8-C794-11A6-B62B-FCBE5BA97AC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1F559A79-5F0B-124F-D1A8-CCFC07D1BB12}"/>
              </a:ext>
            </a:extLst>
          </p:cNvPr>
          <p:cNvSpPr txBox="1"/>
          <p:nvPr/>
        </p:nvSpPr>
        <p:spPr>
          <a:xfrm>
            <a:off x="3203848" y="1700808"/>
            <a:ext cx="2736304" cy="1477328"/>
          </a:xfrm>
          <a:prstGeom prst="rect">
            <a:avLst/>
          </a:prstGeom>
          <a:noFill/>
        </p:spPr>
        <p:txBody>
          <a:bodyPr wrap="square" rtlCol="0">
            <a:spAutoFit/>
          </a:bodyPr>
          <a:lstStyle/>
          <a:p>
            <a:pPr algn="ctr"/>
            <a:r>
              <a:rPr lang="fr-FR" sz="9000" b="1" dirty="0" smtClean="0">
                <a:solidFill>
                  <a:srgbClr val="003300"/>
                </a:solidFill>
                <a:latin typeface="Calisto MT" pitchFamily="18" charset="0"/>
              </a:rPr>
              <a:t>II</a:t>
            </a:r>
            <a:endParaRPr lang="fr-FR" sz="9000" b="1" dirty="0">
              <a:solidFill>
                <a:srgbClr val="003300"/>
              </a:solidFill>
              <a:latin typeface="Calisto MT" pitchFamily="18" charset="0"/>
            </a:endParaRPr>
          </a:p>
        </p:txBody>
      </p:sp>
      <p:sp>
        <p:nvSpPr>
          <p:cNvPr id="3" name="ZoneTexte 2">
            <a:extLst>
              <a:ext uri="{FF2B5EF4-FFF2-40B4-BE49-F238E27FC236}">
                <a16:creationId xmlns:a16="http://schemas.microsoft.com/office/drawing/2014/main" xmlns="" id="{6D5C8185-9B24-A178-8DA0-3FA2BC520E6A}"/>
              </a:ext>
            </a:extLst>
          </p:cNvPr>
          <p:cNvSpPr txBox="1"/>
          <p:nvPr/>
        </p:nvSpPr>
        <p:spPr>
          <a:xfrm>
            <a:off x="0" y="3335501"/>
            <a:ext cx="9144000" cy="938719"/>
          </a:xfrm>
          <a:prstGeom prst="rect">
            <a:avLst/>
          </a:prstGeom>
          <a:solidFill>
            <a:srgbClr val="FF6600"/>
          </a:solidFill>
        </p:spPr>
        <p:txBody>
          <a:bodyPr wrap="square" rtlCol="0">
            <a:spAutoFit/>
          </a:bodyPr>
          <a:lstStyle/>
          <a:p>
            <a:pPr lvl="0" algn="ctr">
              <a:spcBef>
                <a:spcPct val="0"/>
              </a:spcBef>
              <a:defRPr/>
            </a:pPr>
            <a:r>
              <a:rPr lang="fr-FR" sz="5500" b="1" dirty="0">
                <a:solidFill>
                  <a:schemeClr val="bg1"/>
                </a:solidFill>
                <a:latin typeface="Calisto MT" pitchFamily="18" charset="0"/>
              </a:rPr>
              <a:t> </a:t>
            </a:r>
            <a:r>
              <a:rPr lang="fr-FR" sz="5500" b="1" dirty="0" smtClean="0">
                <a:solidFill>
                  <a:schemeClr val="bg1"/>
                </a:solidFill>
                <a:latin typeface="Calisto MT" pitchFamily="18" charset="0"/>
              </a:rPr>
              <a:t>QUE DIT LE CODE ?</a:t>
            </a:r>
            <a:endParaRPr lang="fr-FR" sz="5500" b="1" dirty="0">
              <a:solidFill>
                <a:schemeClr val="bg1"/>
              </a:solidFill>
              <a:latin typeface="Calisto MT" pitchFamily="18" charset="0"/>
            </a:endParaRPr>
          </a:p>
        </p:txBody>
      </p:sp>
      <p:cxnSp>
        <p:nvCxnSpPr>
          <p:cNvPr id="7" name="Connecteur droit 6"/>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9"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0"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88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1841043"/>
            <a:ext cx="8928992" cy="2139047"/>
          </a:xfrm>
          <a:prstGeom prst="rect">
            <a:avLst/>
          </a:prstGeom>
          <a:noFill/>
        </p:spPr>
        <p:txBody>
          <a:bodyPr wrap="square" rtlCol="0">
            <a:spAutoFit/>
          </a:bodyPr>
          <a:lstStyle/>
          <a:p>
            <a:pPr algn="just"/>
            <a:endParaRPr lang="fr-FR" sz="1100" dirty="0">
              <a:latin typeface="Calisto MT" panose="02040603050505030304" pitchFamily="18" charset="0"/>
            </a:endParaRPr>
          </a:p>
          <a:p>
            <a:pPr algn="just"/>
            <a:r>
              <a:rPr lang="fr-FR" sz="2500" b="1" dirty="0">
                <a:latin typeface="Calisto MT" panose="02040603050505030304" pitchFamily="18" charset="0"/>
              </a:rPr>
              <a:t>L</a:t>
            </a:r>
            <a:r>
              <a:rPr lang="fr-FR" sz="2500" b="1" dirty="0" smtClean="0">
                <a:latin typeface="Calisto MT" panose="02040603050505030304" pitchFamily="18" charset="0"/>
              </a:rPr>
              <a:t>’article 12 </a:t>
            </a:r>
            <a:r>
              <a:rPr lang="fr-FR" sz="2500" b="1" dirty="0">
                <a:latin typeface="Calisto MT" panose="02040603050505030304" pitchFamily="18" charset="0"/>
              </a:rPr>
              <a:t>du </a:t>
            </a:r>
            <a:r>
              <a:rPr lang="fr-FR" sz="2500" dirty="0">
                <a:latin typeface="Calisto MT" panose="02040603050505030304" pitchFamily="18" charset="0"/>
              </a:rPr>
              <a:t>Code d’Éthique et de Déontologie des Agents du Trésor Public</a:t>
            </a:r>
            <a:r>
              <a:rPr lang="fr-FR" sz="2500" b="1" dirty="0" smtClean="0">
                <a:latin typeface="Calisto MT" panose="02040603050505030304" pitchFamily="18" charset="0"/>
              </a:rPr>
              <a:t> </a:t>
            </a:r>
            <a:r>
              <a:rPr lang="fr-FR" sz="2500" dirty="0">
                <a:latin typeface="Calisto MT" panose="02040603050505030304" pitchFamily="18" charset="0"/>
              </a:rPr>
              <a:t>stipule que </a:t>
            </a:r>
            <a:r>
              <a:rPr lang="fr-FR" sz="2500" dirty="0" smtClean="0">
                <a:latin typeface="Calisto MT" panose="02040603050505030304" pitchFamily="18" charset="0"/>
              </a:rPr>
              <a:t>:</a:t>
            </a:r>
          </a:p>
          <a:p>
            <a:pPr algn="just"/>
            <a:endParaRPr lang="fr-FR" sz="2500" dirty="0" smtClean="0">
              <a:latin typeface="Calisto MT" panose="02040603050505030304" pitchFamily="18" charset="0"/>
            </a:endParaRPr>
          </a:p>
          <a:p>
            <a:pPr algn="just"/>
            <a:r>
              <a:rPr lang="fr-FR" sz="2500" dirty="0" smtClean="0">
                <a:latin typeface="Calisto MT" panose="02040603050505030304" pitchFamily="18" charset="0"/>
              </a:rPr>
              <a:t> </a:t>
            </a:r>
            <a:r>
              <a:rPr lang="fr-FR" sz="3200" b="1" dirty="0">
                <a:latin typeface="Calisto MT" panose="02040603050505030304" pitchFamily="18" charset="0"/>
              </a:rPr>
              <a:t>« </a:t>
            </a:r>
            <a:r>
              <a:rPr lang="fr-FR" sz="3200" b="1" i="1" dirty="0">
                <a:latin typeface="Calisto MT" panose="02040603050505030304" pitchFamily="18" charset="0"/>
              </a:rPr>
              <a:t>l</a:t>
            </a:r>
            <a:r>
              <a:rPr lang="fr-FR" sz="3200" b="1" i="1" u="none" strike="noStrike" baseline="0" dirty="0">
                <a:solidFill>
                  <a:srgbClr val="000000"/>
                </a:solidFill>
                <a:latin typeface="Calisto MT" panose="02040603050505030304" pitchFamily="18" charset="0"/>
              </a:rPr>
              <a:t>’agent du Trésor Public doit </a:t>
            </a:r>
            <a:r>
              <a:rPr lang="fr-FR" sz="3200" b="1" i="1" dirty="0" smtClean="0">
                <a:solidFill>
                  <a:srgbClr val="000000"/>
                </a:solidFill>
                <a:latin typeface="Calisto MT" panose="02040603050505030304" pitchFamily="18" charset="0"/>
              </a:rPr>
              <a:t>:</a:t>
            </a:r>
          </a:p>
          <a:p>
            <a:pPr algn="just">
              <a:lnSpc>
                <a:spcPct val="150000"/>
              </a:lnSpc>
            </a:pPr>
            <a:r>
              <a:rPr lang="fr-FR" sz="1000" dirty="0" smtClean="0">
                <a:latin typeface="Calisto MT" panose="02040603050505030304" pitchFamily="18" charset="0"/>
              </a:rPr>
              <a:t> </a:t>
            </a:r>
            <a:endParaRPr lang="fr-FR" sz="1000" dirty="0">
              <a:latin typeface="Calisto MT" panose="02040603050505030304" pitchFamily="18" charset="0"/>
            </a:endParaRPr>
          </a:p>
        </p:txBody>
      </p:sp>
      <p:sp>
        <p:nvSpPr>
          <p:cNvPr id="7"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9" name="Connecteur droit 8"/>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0"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1"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98345"/>
      </p:ext>
    </p:extLst>
  </p:cSld>
  <p:clrMapOvr>
    <a:masterClrMapping/>
  </p:clrMapOvr>
  <p:transition>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 y="2708920"/>
            <a:ext cx="9132887" cy="4149080"/>
          </a:xfrm>
          <a:prstGeom prst="rect">
            <a:avLst/>
          </a:prstGeom>
        </p:spPr>
      </p:pic>
      <p:sp>
        <p:nvSpPr>
          <p:cNvPr id="10" name="Flèche droite 9"/>
          <p:cNvSpPr/>
          <p:nvPr/>
        </p:nvSpPr>
        <p:spPr>
          <a:xfrm>
            <a:off x="431490" y="1610716"/>
            <a:ext cx="8388982" cy="1368152"/>
          </a:xfrm>
          <a:prstGeom prst="rightArrow">
            <a:avLst>
              <a:gd name="adj1" fmla="val 50000"/>
              <a:gd name="adj2" fmla="val 57247"/>
            </a:avLst>
          </a:prstGeom>
          <a:solidFill>
            <a:srgbClr val="E7FFF6"/>
          </a:solidFill>
          <a:ln w="381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Calisto MT" panose="02040603050505030304" pitchFamily="18" charset="0"/>
              </a:rPr>
              <a:t>      </a:t>
            </a:r>
            <a:r>
              <a:rPr lang="fr-FR" sz="2100" b="1" dirty="0" smtClean="0">
                <a:solidFill>
                  <a:schemeClr val="tx1"/>
                </a:solidFill>
                <a:latin typeface="Calisto MT" panose="02040603050505030304" pitchFamily="18" charset="0"/>
              </a:rPr>
              <a:t>être courtois dans ses relations avec ses supérieurs, ses collègues, ses collaborateurs et les clients</a:t>
            </a:r>
            <a:endParaRPr lang="fr-FR" sz="2100" b="1" dirty="0">
              <a:solidFill>
                <a:schemeClr val="tx1"/>
              </a:solidFill>
              <a:latin typeface="Calisto MT" panose="02040603050505030304" pitchFamily="18" charset="0"/>
            </a:endParaRPr>
          </a:p>
        </p:txBody>
      </p:sp>
      <p:sp>
        <p:nvSpPr>
          <p:cNvPr id="2" name="Ellipse 1"/>
          <p:cNvSpPr/>
          <p:nvPr/>
        </p:nvSpPr>
        <p:spPr>
          <a:xfrm>
            <a:off x="107963" y="1576200"/>
            <a:ext cx="792088" cy="792088"/>
          </a:xfrm>
          <a:prstGeom prst="ellipse">
            <a:avLst/>
          </a:prstGeom>
          <a:solidFill>
            <a:srgbClr val="F77F00"/>
          </a:solidFill>
          <a:ln>
            <a:solidFill>
              <a:srgbClr val="009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listo MT" panose="02040603050505030304" pitchFamily="18" charset="0"/>
              </a:rPr>
              <a:t>1</a:t>
            </a:r>
            <a:endParaRPr lang="fr-FR" sz="4000" dirty="0"/>
          </a:p>
        </p:txBody>
      </p:sp>
      <p:sp>
        <p:nvSpPr>
          <p:cNvPr id="11"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13" name="Connecteur droit 12"/>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4"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5" name="Picture 7" descr="C:\Users\HP\Downloads\LOGO_DESS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4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75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1BAEAA0-9909-4A42-7EAB-1D5044039577}"/>
              </a:ext>
            </a:extLst>
          </p:cNvPr>
          <p:cNvSpPr txBox="1"/>
          <p:nvPr/>
        </p:nvSpPr>
        <p:spPr>
          <a:xfrm>
            <a:off x="179512" y="1669295"/>
            <a:ext cx="8721673" cy="2400657"/>
          </a:xfrm>
          <a:prstGeom prst="rect">
            <a:avLst/>
          </a:prstGeom>
          <a:noFill/>
        </p:spPr>
        <p:txBody>
          <a:bodyPr wrap="square" rtlCol="0">
            <a:spAutoFit/>
          </a:bodyPr>
          <a:lstStyle/>
          <a:p>
            <a:pPr algn="just">
              <a:lnSpc>
                <a:spcPct val="150000"/>
              </a:lnSpc>
            </a:pPr>
            <a:r>
              <a:rPr lang="fr-FR" sz="2500" b="1" dirty="0" smtClean="0">
                <a:latin typeface="Calisto MT" panose="02040603050505030304" pitchFamily="18" charset="0"/>
              </a:rPr>
              <a:t>La courtoisie: </a:t>
            </a:r>
            <a:r>
              <a:rPr lang="fr-FR" sz="2500" dirty="0" smtClean="0">
                <a:latin typeface="Calisto MT" panose="02040603050505030304" pitchFamily="18" charset="0"/>
              </a:rPr>
              <a:t>C’est une politesse raffinée, une attitude empreinte de respect et de délicatesse dans les paroles et les gestes. Elle renvoie à l’élégance, l’affabilité, l’amabilité, la civilité , la générosité</a:t>
            </a:r>
          </a:p>
        </p:txBody>
      </p:sp>
      <p:sp>
        <p:nvSpPr>
          <p:cNvPr id="7" name="Arrondir un rectangle avec un coin du même côté 5"/>
          <p:cNvSpPr/>
          <p:nvPr/>
        </p:nvSpPr>
        <p:spPr>
          <a:xfrm>
            <a:off x="755576" y="836712"/>
            <a:ext cx="7704856" cy="360362"/>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b="1" dirty="0">
              <a:solidFill>
                <a:schemeClr val="bg1"/>
              </a:solidFill>
              <a:latin typeface="Calisto MT" pitchFamily="18" charset="0"/>
            </a:endParaRPr>
          </a:p>
          <a:p>
            <a:pPr algn="ctr">
              <a:defRPr/>
            </a:pPr>
            <a:r>
              <a:rPr lang="fr-FR" sz="2000" b="1" dirty="0" smtClean="0">
                <a:solidFill>
                  <a:schemeClr val="bg1"/>
                </a:solidFill>
                <a:latin typeface="Calisto MT" pitchFamily="18" charset="0"/>
              </a:rPr>
              <a:t>II. QUE DIT LE CODE?</a:t>
            </a:r>
            <a:endParaRPr lang="fr-FR" sz="2000" dirty="0">
              <a:solidFill>
                <a:schemeClr val="bg1"/>
              </a:solidFill>
              <a:latin typeface="Calisto MT" panose="02040603050505030304" pitchFamily="18" charset="0"/>
            </a:endParaRPr>
          </a:p>
          <a:p>
            <a:pPr algn="ctr">
              <a:defRPr/>
            </a:pPr>
            <a:endParaRPr lang="fr-FR" sz="2000" dirty="0">
              <a:solidFill>
                <a:schemeClr val="bg1"/>
              </a:solidFill>
              <a:latin typeface="Calisto MT" panose="02040603050505030304" pitchFamily="18" charset="0"/>
            </a:endParaRPr>
          </a:p>
        </p:txBody>
      </p:sp>
      <p:cxnSp>
        <p:nvCxnSpPr>
          <p:cNvPr id="11" name="Connecteur droit 10"/>
          <p:cNvCxnSpPr>
            <a:cxnSpLocks noChangeShapeType="1"/>
          </p:cNvCxnSpPr>
          <p:nvPr/>
        </p:nvCxnSpPr>
        <p:spPr bwMode="auto">
          <a:xfrm>
            <a:off x="1115616" y="568344"/>
            <a:ext cx="7858125" cy="1588"/>
          </a:xfrm>
          <a:prstGeom prst="line">
            <a:avLst/>
          </a:prstGeom>
          <a:noFill/>
          <a:ln w="38100">
            <a:solidFill>
              <a:srgbClr val="FF66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2" name="ZoneTexte 3"/>
          <p:cNvSpPr txBox="1">
            <a:spLocks noChangeArrowheads="1"/>
          </p:cNvSpPr>
          <p:nvPr/>
        </p:nvSpPr>
        <p:spPr bwMode="auto">
          <a:xfrm>
            <a:off x="1046163" y="189441"/>
            <a:ext cx="7812360" cy="307777"/>
          </a:xfrm>
          <a:prstGeom prst="rect">
            <a:avLst/>
          </a:prstGeom>
          <a:noFill/>
          <a:ln w="9525">
            <a:noFill/>
            <a:miter lim="800000"/>
            <a:headEnd/>
            <a:tailEnd/>
          </a:ln>
        </p:spPr>
        <p:txBody>
          <a:bodyPr wrap="square">
            <a:spAutoFit/>
          </a:bodyPr>
          <a:lstStyle/>
          <a:p>
            <a:pPr algn="ctr"/>
            <a:r>
              <a:rPr lang="fr-FR" sz="1400" b="1" dirty="0">
                <a:solidFill>
                  <a:srgbClr val="FF6600"/>
                </a:solidFill>
                <a:latin typeface="Calisto MT" pitchFamily="18" charset="0"/>
              </a:rPr>
              <a:t>DIRECTION GÉNÉRALE DU TRÉSOR ET DE LA COMPTABILITÉ PUBLIQUE</a:t>
            </a:r>
          </a:p>
        </p:txBody>
      </p:sp>
      <p:pic>
        <p:nvPicPr>
          <p:cNvPr id="13" name="Picture 7" descr="C:\Users\HP\Downloads\LOGO_DESS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098"/>
            <a:ext cx="101066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931302"/>
      </p:ext>
    </p:extLst>
  </p:cSld>
  <p:clrMapOvr>
    <a:masterClrMapping/>
  </p:clrMapOvr>
  <p:transition>
    <p:wheel/>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7203</TotalTime>
  <Words>1352</Words>
  <Application>Microsoft Office PowerPoint</Application>
  <PresentationFormat>Affichage à l'écran (4:3)</PresentationFormat>
  <Paragraphs>141</Paragraphs>
  <Slides>25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Calisto MT</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Guy Kanon</dc:creator>
  <cp:lastModifiedBy>Patrice Kanga WOGNIN</cp:lastModifiedBy>
  <cp:revision>744</cp:revision>
  <dcterms:created xsi:type="dcterms:W3CDTF">2013-02-11T13:21:34Z</dcterms:created>
  <dcterms:modified xsi:type="dcterms:W3CDTF">2026-03-09T12:49:17Z</dcterms:modified>
</cp:coreProperties>
</file>