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1" r:id="rId4"/>
    <p:sldId id="258" r:id="rId5"/>
    <p:sldId id="285" r:id="rId6"/>
    <p:sldId id="317" r:id="rId7"/>
    <p:sldId id="309" r:id="rId8"/>
    <p:sldId id="264" r:id="rId9"/>
    <p:sldId id="305" r:id="rId10"/>
    <p:sldId id="306" r:id="rId11"/>
    <p:sldId id="310" r:id="rId12"/>
    <p:sldId id="311" r:id="rId13"/>
    <p:sldId id="312" r:id="rId14"/>
    <p:sldId id="313" r:id="rId15"/>
    <p:sldId id="314" r:id="rId16"/>
    <p:sldId id="315" r:id="rId17"/>
    <p:sldId id="316" r:id="rId18"/>
    <p:sldId id="273"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8029"/>
    <a:srgbClr val="FFE593"/>
    <a:srgbClr val="A88000"/>
    <a:srgbClr val="FF7575"/>
    <a:srgbClr val="E98CF0"/>
    <a:srgbClr val="53D2FF"/>
    <a:srgbClr val="F19E65"/>
    <a:srgbClr val="D36113"/>
    <a:srgbClr val="DD4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5244" autoAdjust="0"/>
  </p:normalViewPr>
  <p:slideViewPr>
    <p:cSldViewPr snapToGrid="0">
      <p:cViewPr varScale="1">
        <p:scale>
          <a:sx n="110" d="100"/>
          <a:sy n="110" d="100"/>
        </p:scale>
        <p:origin x="576" y="4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9B4683-BB35-4BBD-B0EC-DCA026CC8876}" type="doc">
      <dgm:prSet loTypeId="urn:microsoft.com/office/officeart/2005/8/layout/hProcess9" loCatId="process" qsTypeId="urn:microsoft.com/office/officeart/2005/8/quickstyle/simple1" qsCatId="simple" csTypeId="urn:microsoft.com/office/officeart/2005/8/colors/colorful1" csCatId="colorful" phldr="1"/>
      <dgm:spPr/>
    </dgm:pt>
    <dgm:pt modelId="{59B71A2B-69F2-45F5-863A-0970F6FE3280}">
      <dgm:prSet phldrT="[Texte]"/>
      <dgm:spPr/>
      <dgm:t>
        <a:bodyPr/>
        <a:lstStyle/>
        <a:p>
          <a:r>
            <a:rPr lang="fr-FR" b="1" dirty="0" smtClean="0">
              <a:solidFill>
                <a:schemeClr val="tx1"/>
              </a:solidFill>
              <a:latin typeface="Calisto MT" panose="02040603050505030304" pitchFamily="18" charset="0"/>
            </a:rPr>
            <a:t>1. Définir les activités du poste de travail</a:t>
          </a:r>
          <a:endParaRPr lang="fr-FR" b="1" dirty="0">
            <a:solidFill>
              <a:schemeClr val="tx1"/>
            </a:solidFill>
            <a:latin typeface="Calisto MT" panose="02040603050505030304" pitchFamily="18" charset="0"/>
          </a:endParaRPr>
        </a:p>
      </dgm:t>
    </dgm:pt>
    <dgm:pt modelId="{426D5D8E-0D27-4CBF-B304-FA9D9A911419}" type="parTrans" cxnId="{61AD3F3E-F50A-4BF6-863C-CE25B858368B}">
      <dgm:prSet/>
      <dgm:spPr/>
      <dgm:t>
        <a:bodyPr/>
        <a:lstStyle/>
        <a:p>
          <a:endParaRPr lang="fr-FR"/>
        </a:p>
      </dgm:t>
    </dgm:pt>
    <dgm:pt modelId="{2F6E8499-AD56-4CB6-9C84-2853318BA63A}" type="sibTrans" cxnId="{61AD3F3E-F50A-4BF6-863C-CE25B858368B}">
      <dgm:prSet/>
      <dgm:spPr/>
      <dgm:t>
        <a:bodyPr/>
        <a:lstStyle/>
        <a:p>
          <a:endParaRPr lang="fr-FR"/>
        </a:p>
      </dgm:t>
    </dgm:pt>
    <dgm:pt modelId="{2F3483BB-B737-40C8-81CA-DD24B23BED6F}">
      <dgm:prSet phldrT="[Texte]"/>
      <dgm:spPr/>
      <dgm:t>
        <a:bodyPr/>
        <a:lstStyle/>
        <a:p>
          <a:r>
            <a:rPr lang="fr-FR" b="1" dirty="0" smtClean="0">
              <a:solidFill>
                <a:schemeClr val="tx1"/>
              </a:solidFill>
              <a:latin typeface="Calisto MT" panose="02040603050505030304" pitchFamily="18" charset="0"/>
            </a:rPr>
            <a:t>2. Déterminer les taches liées à chaque activités</a:t>
          </a:r>
          <a:endParaRPr lang="fr-FR" b="1" dirty="0">
            <a:solidFill>
              <a:schemeClr val="tx1"/>
            </a:solidFill>
            <a:latin typeface="Calisto MT" panose="02040603050505030304" pitchFamily="18" charset="0"/>
          </a:endParaRPr>
        </a:p>
      </dgm:t>
    </dgm:pt>
    <dgm:pt modelId="{81623C32-E771-42D9-9F75-1AF3D3A98135}" type="parTrans" cxnId="{C7EA3A42-AE4C-47A5-A027-87EC8AB3E374}">
      <dgm:prSet/>
      <dgm:spPr/>
      <dgm:t>
        <a:bodyPr/>
        <a:lstStyle/>
        <a:p>
          <a:endParaRPr lang="fr-FR"/>
        </a:p>
      </dgm:t>
    </dgm:pt>
    <dgm:pt modelId="{174594D2-201C-45A3-9946-B9C572499D8C}" type="sibTrans" cxnId="{C7EA3A42-AE4C-47A5-A027-87EC8AB3E374}">
      <dgm:prSet/>
      <dgm:spPr/>
      <dgm:t>
        <a:bodyPr/>
        <a:lstStyle/>
        <a:p>
          <a:endParaRPr lang="fr-FR"/>
        </a:p>
      </dgm:t>
    </dgm:pt>
    <dgm:pt modelId="{2AE4D654-7158-4A31-A9FA-D034BFF5C9D4}">
      <dgm:prSet phldrT="[Texte]"/>
      <dgm:spPr/>
      <dgm:t>
        <a:bodyPr/>
        <a:lstStyle/>
        <a:p>
          <a:r>
            <a:rPr lang="fr-FR" b="1" dirty="0" smtClean="0">
              <a:solidFill>
                <a:schemeClr val="tx1"/>
              </a:solidFill>
              <a:latin typeface="Calisto MT" panose="02040603050505030304" pitchFamily="18" charset="0"/>
            </a:rPr>
            <a:t>3. Définir la durée de chaque tâche en minute</a:t>
          </a:r>
          <a:endParaRPr lang="fr-FR" b="1" dirty="0">
            <a:solidFill>
              <a:schemeClr val="tx1"/>
            </a:solidFill>
            <a:latin typeface="Calisto MT" panose="02040603050505030304" pitchFamily="18" charset="0"/>
          </a:endParaRPr>
        </a:p>
      </dgm:t>
    </dgm:pt>
    <dgm:pt modelId="{99F16A20-3EE9-48B4-882E-2A6760C61EB8}" type="parTrans" cxnId="{87EA9E4D-6818-4909-9D36-EBEDEA8AA26D}">
      <dgm:prSet/>
      <dgm:spPr/>
      <dgm:t>
        <a:bodyPr/>
        <a:lstStyle/>
        <a:p>
          <a:endParaRPr lang="fr-FR"/>
        </a:p>
      </dgm:t>
    </dgm:pt>
    <dgm:pt modelId="{C6CABC56-BF37-42FB-A454-7AB5598370F7}" type="sibTrans" cxnId="{87EA9E4D-6818-4909-9D36-EBEDEA8AA26D}">
      <dgm:prSet/>
      <dgm:spPr/>
      <dgm:t>
        <a:bodyPr/>
        <a:lstStyle/>
        <a:p>
          <a:endParaRPr lang="fr-FR"/>
        </a:p>
      </dgm:t>
    </dgm:pt>
    <dgm:pt modelId="{73D05058-2863-435A-B003-C5E9FB722DA9}">
      <dgm:prSet phldrT="[Texte]"/>
      <dgm:spPr/>
      <dgm:t>
        <a:bodyPr/>
        <a:lstStyle/>
        <a:p>
          <a:r>
            <a:rPr lang="fr-FR" b="1" dirty="0" smtClean="0">
              <a:solidFill>
                <a:schemeClr val="tx1"/>
              </a:solidFill>
              <a:latin typeface="Calisto MT" panose="02040603050505030304" pitchFamily="18" charset="0"/>
            </a:rPr>
            <a:t>4. Définir la fréquence annuelle de chaque tâche</a:t>
          </a:r>
          <a:endParaRPr lang="fr-FR" b="1" dirty="0">
            <a:solidFill>
              <a:schemeClr val="tx1"/>
            </a:solidFill>
            <a:latin typeface="Calisto MT" panose="02040603050505030304" pitchFamily="18" charset="0"/>
          </a:endParaRPr>
        </a:p>
      </dgm:t>
    </dgm:pt>
    <dgm:pt modelId="{E8D660A7-552D-4A37-A971-CC6BFB412EF3}" type="parTrans" cxnId="{65EB6927-64FC-4DE6-9B0A-2FF4F7B2F15E}">
      <dgm:prSet/>
      <dgm:spPr/>
      <dgm:t>
        <a:bodyPr/>
        <a:lstStyle/>
        <a:p>
          <a:endParaRPr lang="fr-FR"/>
        </a:p>
      </dgm:t>
    </dgm:pt>
    <dgm:pt modelId="{868F42CB-C466-4D37-AA1A-234BAF2C17A1}" type="sibTrans" cxnId="{65EB6927-64FC-4DE6-9B0A-2FF4F7B2F15E}">
      <dgm:prSet/>
      <dgm:spPr/>
      <dgm:t>
        <a:bodyPr/>
        <a:lstStyle/>
        <a:p>
          <a:endParaRPr lang="fr-FR"/>
        </a:p>
      </dgm:t>
    </dgm:pt>
    <dgm:pt modelId="{0633DA18-650A-404A-A280-876A236D0ADA}">
      <dgm:prSet phldrT="[Texte]"/>
      <dgm:spPr/>
      <dgm:t>
        <a:bodyPr/>
        <a:lstStyle/>
        <a:p>
          <a:r>
            <a:rPr lang="fr-FR" b="1" dirty="0" smtClean="0">
              <a:solidFill>
                <a:schemeClr val="tx1"/>
              </a:solidFill>
              <a:latin typeface="Calisto MT" panose="02040603050505030304" pitchFamily="18" charset="0"/>
            </a:rPr>
            <a:t>5. Multiplier la durée de la tâche par sa fréquence annuelle pour déterminer sa durée annuelle</a:t>
          </a:r>
          <a:endParaRPr lang="fr-FR" b="1" dirty="0">
            <a:solidFill>
              <a:schemeClr val="tx1"/>
            </a:solidFill>
            <a:latin typeface="Calisto MT" panose="02040603050505030304" pitchFamily="18" charset="0"/>
          </a:endParaRPr>
        </a:p>
      </dgm:t>
    </dgm:pt>
    <dgm:pt modelId="{4CB26237-9F02-46A6-8110-509C4683F80D}" type="parTrans" cxnId="{8165A995-BE8D-4EB9-9EB6-DEB7CB9EC55B}">
      <dgm:prSet/>
      <dgm:spPr/>
      <dgm:t>
        <a:bodyPr/>
        <a:lstStyle/>
        <a:p>
          <a:endParaRPr lang="fr-FR"/>
        </a:p>
      </dgm:t>
    </dgm:pt>
    <dgm:pt modelId="{B024D722-3290-483D-9D62-EE2BE9D18233}" type="sibTrans" cxnId="{8165A995-BE8D-4EB9-9EB6-DEB7CB9EC55B}">
      <dgm:prSet/>
      <dgm:spPr/>
      <dgm:t>
        <a:bodyPr/>
        <a:lstStyle/>
        <a:p>
          <a:endParaRPr lang="fr-FR"/>
        </a:p>
      </dgm:t>
    </dgm:pt>
    <dgm:pt modelId="{2A969681-649D-4F8E-8A19-6F0257165D22}">
      <dgm:prSet phldrT="[Texte]"/>
      <dgm:spPr/>
      <dgm:t>
        <a:bodyPr/>
        <a:lstStyle/>
        <a:p>
          <a:r>
            <a:rPr lang="fr-FR" b="1" dirty="0" smtClean="0">
              <a:solidFill>
                <a:schemeClr val="tx1"/>
              </a:solidFill>
              <a:latin typeface="Calisto MT" panose="02040603050505030304" pitchFamily="18" charset="0"/>
            </a:rPr>
            <a:t>6. Additionner la durée annuelle de l’ensemble des tâche pour déterminer le temps (charge) de travail annuelle</a:t>
          </a:r>
          <a:endParaRPr lang="fr-FR" b="1" dirty="0">
            <a:solidFill>
              <a:schemeClr val="tx1"/>
            </a:solidFill>
            <a:latin typeface="Calisto MT" panose="02040603050505030304" pitchFamily="18" charset="0"/>
          </a:endParaRPr>
        </a:p>
      </dgm:t>
    </dgm:pt>
    <dgm:pt modelId="{27C7C224-AFB1-468A-8A51-10E3439489FE}" type="parTrans" cxnId="{55BCEA91-C4F8-4562-82B1-76160471D201}">
      <dgm:prSet/>
      <dgm:spPr/>
      <dgm:t>
        <a:bodyPr/>
        <a:lstStyle/>
        <a:p>
          <a:endParaRPr lang="fr-FR"/>
        </a:p>
      </dgm:t>
    </dgm:pt>
    <dgm:pt modelId="{F7C17205-B8A9-4234-ABBC-3776535A5F06}" type="sibTrans" cxnId="{55BCEA91-C4F8-4562-82B1-76160471D201}">
      <dgm:prSet/>
      <dgm:spPr/>
      <dgm:t>
        <a:bodyPr/>
        <a:lstStyle/>
        <a:p>
          <a:endParaRPr lang="fr-FR"/>
        </a:p>
      </dgm:t>
    </dgm:pt>
    <dgm:pt modelId="{4CB384F9-899C-4236-A8E9-7872A11596D0}" type="pres">
      <dgm:prSet presAssocID="{DD9B4683-BB35-4BBD-B0EC-DCA026CC8876}" presName="CompostProcess" presStyleCnt="0">
        <dgm:presLayoutVars>
          <dgm:dir/>
          <dgm:resizeHandles val="exact"/>
        </dgm:presLayoutVars>
      </dgm:prSet>
      <dgm:spPr/>
    </dgm:pt>
    <dgm:pt modelId="{A98DCEB2-411E-48E0-95D3-FC8EF71E5235}" type="pres">
      <dgm:prSet presAssocID="{DD9B4683-BB35-4BBD-B0EC-DCA026CC8876}" presName="arrow" presStyleLbl="bgShp" presStyleIdx="0" presStyleCnt="1"/>
      <dgm:spPr/>
    </dgm:pt>
    <dgm:pt modelId="{60842F13-CE73-4E8E-8642-932EB8C231DF}" type="pres">
      <dgm:prSet presAssocID="{DD9B4683-BB35-4BBD-B0EC-DCA026CC8876}" presName="linearProcess" presStyleCnt="0"/>
      <dgm:spPr/>
    </dgm:pt>
    <dgm:pt modelId="{D203F36D-9F5A-4CA3-8F52-0A3AA99BF5CE}" type="pres">
      <dgm:prSet presAssocID="{59B71A2B-69F2-45F5-863A-0970F6FE3280}" presName="textNode" presStyleLbl="node1" presStyleIdx="0" presStyleCnt="6">
        <dgm:presLayoutVars>
          <dgm:bulletEnabled val="1"/>
        </dgm:presLayoutVars>
      </dgm:prSet>
      <dgm:spPr/>
      <dgm:t>
        <a:bodyPr/>
        <a:lstStyle/>
        <a:p>
          <a:endParaRPr lang="fr-FR"/>
        </a:p>
      </dgm:t>
    </dgm:pt>
    <dgm:pt modelId="{5D08D77D-6E74-45AB-B76E-898E3F796594}" type="pres">
      <dgm:prSet presAssocID="{2F6E8499-AD56-4CB6-9C84-2853318BA63A}" presName="sibTrans" presStyleCnt="0"/>
      <dgm:spPr/>
    </dgm:pt>
    <dgm:pt modelId="{E71D152D-A918-47D1-B6F0-90B61FB72921}" type="pres">
      <dgm:prSet presAssocID="{2F3483BB-B737-40C8-81CA-DD24B23BED6F}" presName="textNode" presStyleLbl="node1" presStyleIdx="1" presStyleCnt="6">
        <dgm:presLayoutVars>
          <dgm:bulletEnabled val="1"/>
        </dgm:presLayoutVars>
      </dgm:prSet>
      <dgm:spPr/>
      <dgm:t>
        <a:bodyPr/>
        <a:lstStyle/>
        <a:p>
          <a:endParaRPr lang="fr-FR"/>
        </a:p>
      </dgm:t>
    </dgm:pt>
    <dgm:pt modelId="{CC701E0D-689C-4853-B382-569BBECC75E0}" type="pres">
      <dgm:prSet presAssocID="{174594D2-201C-45A3-9946-B9C572499D8C}" presName="sibTrans" presStyleCnt="0"/>
      <dgm:spPr/>
    </dgm:pt>
    <dgm:pt modelId="{768CE850-38AB-41C7-BD28-C0F90C3B00FA}" type="pres">
      <dgm:prSet presAssocID="{2AE4D654-7158-4A31-A9FA-D034BFF5C9D4}" presName="textNode" presStyleLbl="node1" presStyleIdx="2" presStyleCnt="6">
        <dgm:presLayoutVars>
          <dgm:bulletEnabled val="1"/>
        </dgm:presLayoutVars>
      </dgm:prSet>
      <dgm:spPr/>
      <dgm:t>
        <a:bodyPr/>
        <a:lstStyle/>
        <a:p>
          <a:endParaRPr lang="fr-FR"/>
        </a:p>
      </dgm:t>
    </dgm:pt>
    <dgm:pt modelId="{6B8EBE0D-D219-482B-A537-2D185B719A95}" type="pres">
      <dgm:prSet presAssocID="{C6CABC56-BF37-42FB-A454-7AB5598370F7}" presName="sibTrans" presStyleCnt="0"/>
      <dgm:spPr/>
    </dgm:pt>
    <dgm:pt modelId="{F6F673E3-F771-42DE-955A-FE2F553938EC}" type="pres">
      <dgm:prSet presAssocID="{73D05058-2863-435A-B003-C5E9FB722DA9}" presName="textNode" presStyleLbl="node1" presStyleIdx="3" presStyleCnt="6">
        <dgm:presLayoutVars>
          <dgm:bulletEnabled val="1"/>
        </dgm:presLayoutVars>
      </dgm:prSet>
      <dgm:spPr/>
      <dgm:t>
        <a:bodyPr/>
        <a:lstStyle/>
        <a:p>
          <a:endParaRPr lang="fr-FR"/>
        </a:p>
      </dgm:t>
    </dgm:pt>
    <dgm:pt modelId="{C4EF1C2F-C86B-4CC1-80F2-6C5D15A9AFF1}" type="pres">
      <dgm:prSet presAssocID="{868F42CB-C466-4D37-AA1A-234BAF2C17A1}" presName="sibTrans" presStyleCnt="0"/>
      <dgm:spPr/>
    </dgm:pt>
    <dgm:pt modelId="{ACB6616D-187C-4F6E-97F7-F2C8886AA974}" type="pres">
      <dgm:prSet presAssocID="{2A969681-649D-4F8E-8A19-6F0257165D22}" presName="textNode" presStyleLbl="node1" presStyleIdx="4" presStyleCnt="6" custLinFactX="100000" custLinFactNeighborX="103436" custLinFactNeighborY="1803">
        <dgm:presLayoutVars>
          <dgm:bulletEnabled val="1"/>
        </dgm:presLayoutVars>
      </dgm:prSet>
      <dgm:spPr/>
      <dgm:t>
        <a:bodyPr/>
        <a:lstStyle/>
        <a:p>
          <a:endParaRPr lang="fr-FR"/>
        </a:p>
      </dgm:t>
    </dgm:pt>
    <dgm:pt modelId="{602000A4-C76A-441E-87AB-5C0E09F7D6F9}" type="pres">
      <dgm:prSet presAssocID="{F7C17205-B8A9-4234-ABBC-3776535A5F06}" presName="sibTrans" presStyleCnt="0"/>
      <dgm:spPr/>
    </dgm:pt>
    <dgm:pt modelId="{CD2D8657-5B05-47F1-85A9-E47D5406362E}" type="pres">
      <dgm:prSet presAssocID="{0633DA18-650A-404A-A280-876A236D0ADA}" presName="textNode" presStyleLbl="node1" presStyleIdx="5" presStyleCnt="6" custLinFactX="-98062" custLinFactNeighborX="-100000" custLinFactNeighborY="1803">
        <dgm:presLayoutVars>
          <dgm:bulletEnabled val="1"/>
        </dgm:presLayoutVars>
      </dgm:prSet>
      <dgm:spPr/>
      <dgm:t>
        <a:bodyPr/>
        <a:lstStyle/>
        <a:p>
          <a:endParaRPr lang="fr-FR"/>
        </a:p>
      </dgm:t>
    </dgm:pt>
  </dgm:ptLst>
  <dgm:cxnLst>
    <dgm:cxn modelId="{8165A995-BE8D-4EB9-9EB6-DEB7CB9EC55B}" srcId="{DD9B4683-BB35-4BBD-B0EC-DCA026CC8876}" destId="{0633DA18-650A-404A-A280-876A236D0ADA}" srcOrd="5" destOrd="0" parTransId="{4CB26237-9F02-46A6-8110-509C4683F80D}" sibTransId="{B024D722-3290-483D-9D62-EE2BE9D18233}"/>
    <dgm:cxn modelId="{87EA9E4D-6818-4909-9D36-EBEDEA8AA26D}" srcId="{DD9B4683-BB35-4BBD-B0EC-DCA026CC8876}" destId="{2AE4D654-7158-4A31-A9FA-D034BFF5C9D4}" srcOrd="2" destOrd="0" parTransId="{99F16A20-3EE9-48B4-882E-2A6760C61EB8}" sibTransId="{C6CABC56-BF37-42FB-A454-7AB5598370F7}"/>
    <dgm:cxn modelId="{65EB6927-64FC-4DE6-9B0A-2FF4F7B2F15E}" srcId="{DD9B4683-BB35-4BBD-B0EC-DCA026CC8876}" destId="{73D05058-2863-435A-B003-C5E9FB722DA9}" srcOrd="3" destOrd="0" parTransId="{E8D660A7-552D-4A37-A971-CC6BFB412EF3}" sibTransId="{868F42CB-C466-4D37-AA1A-234BAF2C17A1}"/>
    <dgm:cxn modelId="{6F877FDC-8B2D-4A3D-810C-130337F8BE26}" type="presOf" srcId="{73D05058-2863-435A-B003-C5E9FB722DA9}" destId="{F6F673E3-F771-42DE-955A-FE2F553938EC}" srcOrd="0" destOrd="0" presId="urn:microsoft.com/office/officeart/2005/8/layout/hProcess9"/>
    <dgm:cxn modelId="{55BCEA91-C4F8-4562-82B1-76160471D201}" srcId="{DD9B4683-BB35-4BBD-B0EC-DCA026CC8876}" destId="{2A969681-649D-4F8E-8A19-6F0257165D22}" srcOrd="4" destOrd="0" parTransId="{27C7C224-AFB1-468A-8A51-10E3439489FE}" sibTransId="{F7C17205-B8A9-4234-ABBC-3776535A5F06}"/>
    <dgm:cxn modelId="{095B4519-C838-494B-85BE-F5EC4F973079}" type="presOf" srcId="{DD9B4683-BB35-4BBD-B0EC-DCA026CC8876}" destId="{4CB384F9-899C-4236-A8E9-7872A11596D0}" srcOrd="0" destOrd="0" presId="urn:microsoft.com/office/officeart/2005/8/layout/hProcess9"/>
    <dgm:cxn modelId="{5DE916A7-3E6B-4878-A1D7-C5B68FD10ECD}" type="presOf" srcId="{59B71A2B-69F2-45F5-863A-0970F6FE3280}" destId="{D203F36D-9F5A-4CA3-8F52-0A3AA99BF5CE}" srcOrd="0" destOrd="0" presId="urn:microsoft.com/office/officeart/2005/8/layout/hProcess9"/>
    <dgm:cxn modelId="{A23322E5-1244-479E-AEB4-1BDC3B868398}" type="presOf" srcId="{0633DA18-650A-404A-A280-876A236D0ADA}" destId="{CD2D8657-5B05-47F1-85A9-E47D5406362E}" srcOrd="0" destOrd="0" presId="urn:microsoft.com/office/officeart/2005/8/layout/hProcess9"/>
    <dgm:cxn modelId="{CF851517-3BFD-4C7A-9FC7-BE3828D18F35}" type="presOf" srcId="{2AE4D654-7158-4A31-A9FA-D034BFF5C9D4}" destId="{768CE850-38AB-41C7-BD28-C0F90C3B00FA}" srcOrd="0" destOrd="0" presId="urn:microsoft.com/office/officeart/2005/8/layout/hProcess9"/>
    <dgm:cxn modelId="{61AD3F3E-F50A-4BF6-863C-CE25B858368B}" srcId="{DD9B4683-BB35-4BBD-B0EC-DCA026CC8876}" destId="{59B71A2B-69F2-45F5-863A-0970F6FE3280}" srcOrd="0" destOrd="0" parTransId="{426D5D8E-0D27-4CBF-B304-FA9D9A911419}" sibTransId="{2F6E8499-AD56-4CB6-9C84-2853318BA63A}"/>
    <dgm:cxn modelId="{C7EA3A42-AE4C-47A5-A027-87EC8AB3E374}" srcId="{DD9B4683-BB35-4BBD-B0EC-DCA026CC8876}" destId="{2F3483BB-B737-40C8-81CA-DD24B23BED6F}" srcOrd="1" destOrd="0" parTransId="{81623C32-E771-42D9-9F75-1AF3D3A98135}" sibTransId="{174594D2-201C-45A3-9946-B9C572499D8C}"/>
    <dgm:cxn modelId="{81A40ACE-DDF9-4991-AB5F-3A6CDD46EE08}" type="presOf" srcId="{2F3483BB-B737-40C8-81CA-DD24B23BED6F}" destId="{E71D152D-A918-47D1-B6F0-90B61FB72921}" srcOrd="0" destOrd="0" presId="urn:microsoft.com/office/officeart/2005/8/layout/hProcess9"/>
    <dgm:cxn modelId="{2821850A-7B53-43BA-BD99-FA0A5AF7A5D3}" type="presOf" srcId="{2A969681-649D-4F8E-8A19-6F0257165D22}" destId="{ACB6616D-187C-4F6E-97F7-F2C8886AA974}" srcOrd="0" destOrd="0" presId="urn:microsoft.com/office/officeart/2005/8/layout/hProcess9"/>
    <dgm:cxn modelId="{EAE90B9E-4544-48B7-94A2-13DB259E6D24}" type="presParOf" srcId="{4CB384F9-899C-4236-A8E9-7872A11596D0}" destId="{A98DCEB2-411E-48E0-95D3-FC8EF71E5235}" srcOrd="0" destOrd="0" presId="urn:microsoft.com/office/officeart/2005/8/layout/hProcess9"/>
    <dgm:cxn modelId="{1F02A930-4506-446A-AFE0-A41D5E04AF67}" type="presParOf" srcId="{4CB384F9-899C-4236-A8E9-7872A11596D0}" destId="{60842F13-CE73-4E8E-8642-932EB8C231DF}" srcOrd="1" destOrd="0" presId="urn:microsoft.com/office/officeart/2005/8/layout/hProcess9"/>
    <dgm:cxn modelId="{40814129-4D5B-4430-8F5C-BB15135EA18A}" type="presParOf" srcId="{60842F13-CE73-4E8E-8642-932EB8C231DF}" destId="{D203F36D-9F5A-4CA3-8F52-0A3AA99BF5CE}" srcOrd="0" destOrd="0" presId="urn:microsoft.com/office/officeart/2005/8/layout/hProcess9"/>
    <dgm:cxn modelId="{64E951AD-B15F-4727-9C20-ACED705B4F2F}" type="presParOf" srcId="{60842F13-CE73-4E8E-8642-932EB8C231DF}" destId="{5D08D77D-6E74-45AB-B76E-898E3F796594}" srcOrd="1" destOrd="0" presId="urn:microsoft.com/office/officeart/2005/8/layout/hProcess9"/>
    <dgm:cxn modelId="{020BA37D-EEE2-4E73-991C-5828A5B6F174}" type="presParOf" srcId="{60842F13-CE73-4E8E-8642-932EB8C231DF}" destId="{E71D152D-A918-47D1-B6F0-90B61FB72921}" srcOrd="2" destOrd="0" presId="urn:microsoft.com/office/officeart/2005/8/layout/hProcess9"/>
    <dgm:cxn modelId="{58DDCBD8-F519-4611-8C2F-19E99D60191E}" type="presParOf" srcId="{60842F13-CE73-4E8E-8642-932EB8C231DF}" destId="{CC701E0D-689C-4853-B382-569BBECC75E0}" srcOrd="3" destOrd="0" presId="urn:microsoft.com/office/officeart/2005/8/layout/hProcess9"/>
    <dgm:cxn modelId="{C4207D4F-F0CE-4750-8C5C-66901817FFB0}" type="presParOf" srcId="{60842F13-CE73-4E8E-8642-932EB8C231DF}" destId="{768CE850-38AB-41C7-BD28-C0F90C3B00FA}" srcOrd="4" destOrd="0" presId="urn:microsoft.com/office/officeart/2005/8/layout/hProcess9"/>
    <dgm:cxn modelId="{E90B9C0F-1AD4-4C9B-B73F-CAECEC7D0878}" type="presParOf" srcId="{60842F13-CE73-4E8E-8642-932EB8C231DF}" destId="{6B8EBE0D-D219-482B-A537-2D185B719A95}" srcOrd="5" destOrd="0" presId="urn:microsoft.com/office/officeart/2005/8/layout/hProcess9"/>
    <dgm:cxn modelId="{924BDD8C-4351-4B8D-ABA5-2479070977B5}" type="presParOf" srcId="{60842F13-CE73-4E8E-8642-932EB8C231DF}" destId="{F6F673E3-F771-42DE-955A-FE2F553938EC}" srcOrd="6" destOrd="0" presId="urn:microsoft.com/office/officeart/2005/8/layout/hProcess9"/>
    <dgm:cxn modelId="{85E4FBD6-1755-45A3-BD50-C9E354E9A39A}" type="presParOf" srcId="{60842F13-CE73-4E8E-8642-932EB8C231DF}" destId="{C4EF1C2F-C86B-4CC1-80F2-6C5D15A9AFF1}" srcOrd="7" destOrd="0" presId="urn:microsoft.com/office/officeart/2005/8/layout/hProcess9"/>
    <dgm:cxn modelId="{0440CFA4-CDD2-488C-AD37-2A9652073DD3}" type="presParOf" srcId="{60842F13-CE73-4E8E-8642-932EB8C231DF}" destId="{ACB6616D-187C-4F6E-97F7-F2C8886AA974}" srcOrd="8" destOrd="0" presId="urn:microsoft.com/office/officeart/2005/8/layout/hProcess9"/>
    <dgm:cxn modelId="{75B7B307-4DD6-46EF-A15A-BDF23947B8C5}" type="presParOf" srcId="{60842F13-CE73-4E8E-8642-932EB8C231DF}" destId="{602000A4-C76A-441E-87AB-5C0E09F7D6F9}" srcOrd="9" destOrd="0" presId="urn:microsoft.com/office/officeart/2005/8/layout/hProcess9"/>
    <dgm:cxn modelId="{4A364C09-D3C2-46FB-9D9C-B57B6D4832E5}" type="presParOf" srcId="{60842F13-CE73-4E8E-8642-932EB8C231DF}" destId="{CD2D8657-5B05-47F1-85A9-E47D5406362E}" srcOrd="10" destOrd="0" presId="urn:microsoft.com/office/officeart/2005/8/layout/hProcess9"/>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8DCEB2-411E-48E0-95D3-FC8EF71E5235}">
      <dsp:nvSpPr>
        <dsp:cNvPr id="0" name=""/>
        <dsp:cNvSpPr/>
      </dsp:nvSpPr>
      <dsp:spPr>
        <a:xfrm>
          <a:off x="793432" y="0"/>
          <a:ext cx="8992235" cy="5172891"/>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03F36D-9F5A-4CA3-8F52-0A3AA99BF5CE}">
      <dsp:nvSpPr>
        <dsp:cNvPr id="0" name=""/>
        <dsp:cNvSpPr/>
      </dsp:nvSpPr>
      <dsp:spPr>
        <a:xfrm>
          <a:off x="2905" y="1551867"/>
          <a:ext cx="1691726" cy="206915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1" kern="1200" dirty="0" smtClean="0">
              <a:solidFill>
                <a:schemeClr val="tx1"/>
              </a:solidFill>
              <a:latin typeface="Calisto MT" panose="02040603050505030304" pitchFamily="18" charset="0"/>
            </a:rPr>
            <a:t>1. Définir les activités du poste de travail</a:t>
          </a:r>
          <a:endParaRPr lang="fr-FR" sz="1400" b="1" kern="1200" dirty="0">
            <a:solidFill>
              <a:schemeClr val="tx1"/>
            </a:solidFill>
            <a:latin typeface="Calisto MT" panose="02040603050505030304" pitchFamily="18" charset="0"/>
          </a:endParaRPr>
        </a:p>
      </dsp:txBody>
      <dsp:txXfrm>
        <a:off x="85488" y="1634450"/>
        <a:ext cx="1526560" cy="1903990"/>
      </dsp:txXfrm>
    </dsp:sp>
    <dsp:sp modelId="{E71D152D-A918-47D1-B6F0-90B61FB72921}">
      <dsp:nvSpPr>
        <dsp:cNvPr id="0" name=""/>
        <dsp:cNvSpPr/>
      </dsp:nvSpPr>
      <dsp:spPr>
        <a:xfrm>
          <a:off x="1779218" y="1551867"/>
          <a:ext cx="1691726" cy="206915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1" kern="1200" dirty="0" smtClean="0">
              <a:solidFill>
                <a:schemeClr val="tx1"/>
              </a:solidFill>
              <a:latin typeface="Calisto MT" panose="02040603050505030304" pitchFamily="18" charset="0"/>
            </a:rPr>
            <a:t>2. Déterminer les taches liées à chaque activités</a:t>
          </a:r>
          <a:endParaRPr lang="fr-FR" sz="1400" b="1" kern="1200" dirty="0">
            <a:solidFill>
              <a:schemeClr val="tx1"/>
            </a:solidFill>
            <a:latin typeface="Calisto MT" panose="02040603050505030304" pitchFamily="18" charset="0"/>
          </a:endParaRPr>
        </a:p>
      </dsp:txBody>
      <dsp:txXfrm>
        <a:off x="1861801" y="1634450"/>
        <a:ext cx="1526560" cy="1903990"/>
      </dsp:txXfrm>
    </dsp:sp>
    <dsp:sp modelId="{768CE850-38AB-41C7-BD28-C0F90C3B00FA}">
      <dsp:nvSpPr>
        <dsp:cNvPr id="0" name=""/>
        <dsp:cNvSpPr/>
      </dsp:nvSpPr>
      <dsp:spPr>
        <a:xfrm>
          <a:off x="3555530" y="1551867"/>
          <a:ext cx="1691726" cy="2069156"/>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1" kern="1200" dirty="0" smtClean="0">
              <a:solidFill>
                <a:schemeClr val="tx1"/>
              </a:solidFill>
              <a:latin typeface="Calisto MT" panose="02040603050505030304" pitchFamily="18" charset="0"/>
            </a:rPr>
            <a:t>3. Définir la durée de chaque tâche en minute</a:t>
          </a:r>
          <a:endParaRPr lang="fr-FR" sz="1400" b="1" kern="1200" dirty="0">
            <a:solidFill>
              <a:schemeClr val="tx1"/>
            </a:solidFill>
            <a:latin typeface="Calisto MT" panose="02040603050505030304" pitchFamily="18" charset="0"/>
          </a:endParaRPr>
        </a:p>
      </dsp:txBody>
      <dsp:txXfrm>
        <a:off x="3638113" y="1634450"/>
        <a:ext cx="1526560" cy="1903990"/>
      </dsp:txXfrm>
    </dsp:sp>
    <dsp:sp modelId="{F6F673E3-F771-42DE-955A-FE2F553938EC}">
      <dsp:nvSpPr>
        <dsp:cNvPr id="0" name=""/>
        <dsp:cNvSpPr/>
      </dsp:nvSpPr>
      <dsp:spPr>
        <a:xfrm>
          <a:off x="5331843" y="1551867"/>
          <a:ext cx="1691726" cy="206915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1" kern="1200" dirty="0" smtClean="0">
              <a:solidFill>
                <a:schemeClr val="tx1"/>
              </a:solidFill>
              <a:latin typeface="Calisto MT" panose="02040603050505030304" pitchFamily="18" charset="0"/>
            </a:rPr>
            <a:t>4. Définir la fréquence annuelle de chaque tâche</a:t>
          </a:r>
          <a:endParaRPr lang="fr-FR" sz="1400" b="1" kern="1200" dirty="0">
            <a:solidFill>
              <a:schemeClr val="tx1"/>
            </a:solidFill>
            <a:latin typeface="Calisto MT" panose="02040603050505030304" pitchFamily="18" charset="0"/>
          </a:endParaRPr>
        </a:p>
      </dsp:txBody>
      <dsp:txXfrm>
        <a:off x="5414426" y="1634450"/>
        <a:ext cx="1526560" cy="1903990"/>
      </dsp:txXfrm>
    </dsp:sp>
    <dsp:sp modelId="{ACB6616D-187C-4F6E-97F7-F2C8886AA974}">
      <dsp:nvSpPr>
        <dsp:cNvPr id="0" name=""/>
        <dsp:cNvSpPr/>
      </dsp:nvSpPr>
      <dsp:spPr>
        <a:xfrm>
          <a:off x="8887373" y="1589174"/>
          <a:ext cx="1691726" cy="2069156"/>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1" kern="1200" dirty="0" smtClean="0">
              <a:solidFill>
                <a:schemeClr val="tx1"/>
              </a:solidFill>
              <a:latin typeface="Calisto MT" panose="02040603050505030304" pitchFamily="18" charset="0"/>
            </a:rPr>
            <a:t>6. Additionner la durée annuelle de l’ensemble des tâche pour déterminer le temps (charge) de travail annuelle</a:t>
          </a:r>
          <a:endParaRPr lang="fr-FR" sz="1400" b="1" kern="1200" dirty="0">
            <a:solidFill>
              <a:schemeClr val="tx1"/>
            </a:solidFill>
            <a:latin typeface="Calisto MT" panose="02040603050505030304" pitchFamily="18" charset="0"/>
          </a:endParaRPr>
        </a:p>
      </dsp:txBody>
      <dsp:txXfrm>
        <a:off x="8969956" y="1671757"/>
        <a:ext cx="1526560" cy="1903990"/>
      </dsp:txXfrm>
    </dsp:sp>
    <dsp:sp modelId="{CD2D8657-5B05-47F1-85A9-E47D5406362E}">
      <dsp:nvSpPr>
        <dsp:cNvPr id="0" name=""/>
        <dsp:cNvSpPr/>
      </dsp:nvSpPr>
      <dsp:spPr>
        <a:xfrm>
          <a:off x="7140941" y="1589174"/>
          <a:ext cx="1691726" cy="206915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1" kern="1200" dirty="0" smtClean="0">
              <a:solidFill>
                <a:schemeClr val="tx1"/>
              </a:solidFill>
              <a:latin typeface="Calisto MT" panose="02040603050505030304" pitchFamily="18" charset="0"/>
            </a:rPr>
            <a:t>5. Multiplier la durée de la tâche par sa fréquence annuelle pour déterminer sa durée annuelle</a:t>
          </a:r>
          <a:endParaRPr lang="fr-FR" sz="1400" b="1" kern="1200" dirty="0">
            <a:solidFill>
              <a:schemeClr val="tx1"/>
            </a:solidFill>
            <a:latin typeface="Calisto MT" panose="02040603050505030304" pitchFamily="18" charset="0"/>
          </a:endParaRPr>
        </a:p>
      </dsp:txBody>
      <dsp:txXfrm>
        <a:off x="7223524" y="1671757"/>
        <a:ext cx="1526560" cy="190399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B8B0EE97-6862-404A-B6E3-65E012D7D684}" type="datetimeFigureOut">
              <a:rPr lang="fr-FR" smtClean="0"/>
              <a:t>15/06/2023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22DD573-E7A7-462E-ACC0-E7F93FA560CD}" type="slidenum">
              <a:rPr lang="fr-FR" smtClean="0"/>
              <a:t>‹N°›</a:t>
            </a:fld>
            <a:endParaRPr lang="fr-FR"/>
          </a:p>
        </p:txBody>
      </p:sp>
    </p:spTree>
    <p:extLst>
      <p:ext uri="{BB962C8B-B14F-4D97-AF65-F5344CB8AC3E}">
        <p14:creationId xmlns:p14="http://schemas.microsoft.com/office/powerpoint/2010/main" val="2184112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8B0EE97-6862-404A-B6E3-65E012D7D684}" type="datetimeFigureOut">
              <a:rPr lang="fr-FR" smtClean="0"/>
              <a:t>15/06/2023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22DD573-E7A7-462E-ACC0-E7F93FA560CD}" type="slidenum">
              <a:rPr lang="fr-FR" smtClean="0"/>
              <a:t>‹N°›</a:t>
            </a:fld>
            <a:endParaRPr lang="fr-FR"/>
          </a:p>
        </p:txBody>
      </p:sp>
    </p:spTree>
    <p:extLst>
      <p:ext uri="{BB962C8B-B14F-4D97-AF65-F5344CB8AC3E}">
        <p14:creationId xmlns:p14="http://schemas.microsoft.com/office/powerpoint/2010/main" val="279428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8B0EE97-6862-404A-B6E3-65E012D7D684}" type="datetimeFigureOut">
              <a:rPr lang="fr-FR" smtClean="0"/>
              <a:t>15/06/2023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22DD573-E7A7-462E-ACC0-E7F93FA560CD}" type="slidenum">
              <a:rPr lang="fr-FR" smtClean="0"/>
              <a:t>‹N°›</a:t>
            </a:fld>
            <a:endParaRPr lang="fr-FR"/>
          </a:p>
        </p:txBody>
      </p:sp>
    </p:spTree>
    <p:extLst>
      <p:ext uri="{BB962C8B-B14F-4D97-AF65-F5344CB8AC3E}">
        <p14:creationId xmlns:p14="http://schemas.microsoft.com/office/powerpoint/2010/main" val="3508163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8B0EE97-6862-404A-B6E3-65E012D7D684}" type="datetimeFigureOut">
              <a:rPr lang="fr-FR" smtClean="0"/>
              <a:t>15/06/2023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22DD573-E7A7-462E-ACC0-E7F93FA560CD}" type="slidenum">
              <a:rPr lang="fr-FR" smtClean="0"/>
              <a:t>‹N°›</a:t>
            </a:fld>
            <a:endParaRPr lang="fr-FR"/>
          </a:p>
        </p:txBody>
      </p:sp>
    </p:spTree>
    <p:extLst>
      <p:ext uri="{BB962C8B-B14F-4D97-AF65-F5344CB8AC3E}">
        <p14:creationId xmlns:p14="http://schemas.microsoft.com/office/powerpoint/2010/main" val="1749549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8B0EE97-6862-404A-B6E3-65E012D7D684}" type="datetimeFigureOut">
              <a:rPr lang="fr-FR" smtClean="0"/>
              <a:t>15/06/2023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22DD573-E7A7-462E-ACC0-E7F93FA560CD}" type="slidenum">
              <a:rPr lang="fr-FR" smtClean="0"/>
              <a:t>‹N°›</a:t>
            </a:fld>
            <a:endParaRPr lang="fr-FR"/>
          </a:p>
        </p:txBody>
      </p:sp>
    </p:spTree>
    <p:extLst>
      <p:ext uri="{BB962C8B-B14F-4D97-AF65-F5344CB8AC3E}">
        <p14:creationId xmlns:p14="http://schemas.microsoft.com/office/powerpoint/2010/main" val="157137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8B0EE97-6862-404A-B6E3-65E012D7D684}" type="datetimeFigureOut">
              <a:rPr lang="fr-FR" smtClean="0"/>
              <a:t>15/06/2023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22DD573-E7A7-462E-ACC0-E7F93FA560CD}" type="slidenum">
              <a:rPr lang="fr-FR" smtClean="0"/>
              <a:t>‹N°›</a:t>
            </a:fld>
            <a:endParaRPr lang="fr-FR"/>
          </a:p>
        </p:txBody>
      </p:sp>
    </p:spTree>
    <p:extLst>
      <p:ext uri="{BB962C8B-B14F-4D97-AF65-F5344CB8AC3E}">
        <p14:creationId xmlns:p14="http://schemas.microsoft.com/office/powerpoint/2010/main" val="2789673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8B0EE97-6862-404A-B6E3-65E012D7D684}" type="datetimeFigureOut">
              <a:rPr lang="fr-FR" smtClean="0"/>
              <a:t>15/06/2023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22DD573-E7A7-462E-ACC0-E7F93FA560CD}" type="slidenum">
              <a:rPr lang="fr-FR" smtClean="0"/>
              <a:t>‹N°›</a:t>
            </a:fld>
            <a:endParaRPr lang="fr-FR"/>
          </a:p>
        </p:txBody>
      </p:sp>
    </p:spTree>
    <p:extLst>
      <p:ext uri="{BB962C8B-B14F-4D97-AF65-F5344CB8AC3E}">
        <p14:creationId xmlns:p14="http://schemas.microsoft.com/office/powerpoint/2010/main" val="1419209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B8B0EE97-6862-404A-B6E3-65E012D7D684}" type="datetimeFigureOut">
              <a:rPr lang="fr-FR" smtClean="0"/>
              <a:t>15/06/2023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22DD573-E7A7-462E-ACC0-E7F93FA560CD}" type="slidenum">
              <a:rPr lang="fr-FR" smtClean="0"/>
              <a:t>‹N°›</a:t>
            </a:fld>
            <a:endParaRPr lang="fr-FR"/>
          </a:p>
        </p:txBody>
      </p:sp>
    </p:spTree>
    <p:extLst>
      <p:ext uri="{BB962C8B-B14F-4D97-AF65-F5344CB8AC3E}">
        <p14:creationId xmlns:p14="http://schemas.microsoft.com/office/powerpoint/2010/main" val="2303246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8B0EE97-6862-404A-B6E3-65E012D7D684}" type="datetimeFigureOut">
              <a:rPr lang="fr-FR" smtClean="0"/>
              <a:t>15/06/2023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22DD573-E7A7-462E-ACC0-E7F93FA560CD}" type="slidenum">
              <a:rPr lang="fr-FR" smtClean="0"/>
              <a:t>‹N°›</a:t>
            </a:fld>
            <a:endParaRPr lang="fr-FR"/>
          </a:p>
        </p:txBody>
      </p:sp>
    </p:spTree>
    <p:extLst>
      <p:ext uri="{BB962C8B-B14F-4D97-AF65-F5344CB8AC3E}">
        <p14:creationId xmlns:p14="http://schemas.microsoft.com/office/powerpoint/2010/main" val="540069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8B0EE97-6862-404A-B6E3-65E012D7D684}" type="datetimeFigureOut">
              <a:rPr lang="fr-FR" smtClean="0"/>
              <a:t>15/06/2023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22DD573-E7A7-462E-ACC0-E7F93FA560CD}" type="slidenum">
              <a:rPr lang="fr-FR" smtClean="0"/>
              <a:t>‹N°›</a:t>
            </a:fld>
            <a:endParaRPr lang="fr-FR"/>
          </a:p>
        </p:txBody>
      </p:sp>
    </p:spTree>
    <p:extLst>
      <p:ext uri="{BB962C8B-B14F-4D97-AF65-F5344CB8AC3E}">
        <p14:creationId xmlns:p14="http://schemas.microsoft.com/office/powerpoint/2010/main" val="2612708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8B0EE97-6862-404A-B6E3-65E012D7D684}" type="datetimeFigureOut">
              <a:rPr lang="fr-FR" smtClean="0"/>
              <a:t>15/06/2023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22DD573-E7A7-462E-ACC0-E7F93FA560CD}" type="slidenum">
              <a:rPr lang="fr-FR" smtClean="0"/>
              <a:t>‹N°›</a:t>
            </a:fld>
            <a:endParaRPr lang="fr-FR"/>
          </a:p>
        </p:txBody>
      </p:sp>
    </p:spTree>
    <p:extLst>
      <p:ext uri="{BB962C8B-B14F-4D97-AF65-F5344CB8AC3E}">
        <p14:creationId xmlns:p14="http://schemas.microsoft.com/office/powerpoint/2010/main" val="582757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B0EE97-6862-404A-B6E3-65E012D7D684}" type="datetimeFigureOut">
              <a:rPr lang="fr-FR" smtClean="0"/>
              <a:t>15/06/2023</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2DD573-E7A7-462E-ACC0-E7F93FA560CD}" type="slidenum">
              <a:rPr lang="fr-FR" smtClean="0"/>
              <a:t>‹N°›</a:t>
            </a:fld>
            <a:endParaRPr lang="fr-FR"/>
          </a:p>
        </p:txBody>
      </p:sp>
    </p:spTree>
    <p:extLst>
      <p:ext uri="{BB962C8B-B14F-4D97-AF65-F5344CB8AC3E}">
        <p14:creationId xmlns:p14="http://schemas.microsoft.com/office/powerpoint/2010/main" val="2982106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0" y="33338"/>
            <a:ext cx="3090333" cy="708025"/>
          </a:xfrm>
          <a:prstGeom prst="rect">
            <a:avLst/>
          </a:prstGeom>
          <a:noFill/>
        </p:spPr>
        <p:txBody>
          <a:bodyPr wrap="square">
            <a:spAutoFit/>
          </a:bodyPr>
          <a:lstStyle/>
          <a:p>
            <a:pPr algn="ctr" fontAlgn="auto">
              <a:spcBef>
                <a:spcPts val="0"/>
              </a:spcBef>
              <a:spcAft>
                <a:spcPts val="0"/>
              </a:spcAft>
              <a:defRPr/>
            </a:pPr>
            <a:r>
              <a:rPr lang="fr-FR" sz="2000" b="1" dirty="0">
                <a:solidFill>
                  <a:srgbClr val="FF6600"/>
                </a:solidFill>
                <a:latin typeface="Calisto MT" pitchFamily="18" charset="0"/>
                <a:cs typeface="+mn-cs"/>
              </a:rPr>
              <a:t>Ministère  de l’Économie </a:t>
            </a:r>
          </a:p>
          <a:p>
            <a:pPr algn="ctr" fontAlgn="auto">
              <a:spcBef>
                <a:spcPts val="0"/>
              </a:spcBef>
              <a:spcAft>
                <a:spcPts val="0"/>
              </a:spcAft>
              <a:defRPr/>
            </a:pPr>
            <a:r>
              <a:rPr lang="fr-FR" sz="2000" b="1" dirty="0">
                <a:solidFill>
                  <a:srgbClr val="FF6600"/>
                </a:solidFill>
                <a:latin typeface="Calisto MT" pitchFamily="18" charset="0"/>
                <a:cs typeface="+mn-cs"/>
              </a:rPr>
              <a:t>et des Finances </a:t>
            </a:r>
          </a:p>
        </p:txBody>
      </p:sp>
      <p:sp>
        <p:nvSpPr>
          <p:cNvPr id="9" name="ZoneTexte 8"/>
          <p:cNvSpPr txBox="1"/>
          <p:nvPr/>
        </p:nvSpPr>
        <p:spPr>
          <a:xfrm>
            <a:off x="8604250" y="17463"/>
            <a:ext cx="3527425" cy="862012"/>
          </a:xfrm>
          <a:prstGeom prst="rect">
            <a:avLst/>
          </a:prstGeom>
          <a:noFill/>
        </p:spPr>
        <p:txBody>
          <a:bodyPr>
            <a:spAutoFit/>
          </a:bodyPr>
          <a:lstStyle/>
          <a:p>
            <a:pPr algn="ctr" fontAlgn="auto">
              <a:spcBef>
                <a:spcPts val="0"/>
              </a:spcBef>
              <a:spcAft>
                <a:spcPts val="0"/>
              </a:spcAft>
              <a:defRPr/>
            </a:pPr>
            <a:r>
              <a:rPr lang="fr-FR" sz="2000" b="1" dirty="0">
                <a:solidFill>
                  <a:srgbClr val="FF6600"/>
                </a:solidFill>
                <a:latin typeface="Calisto MT" pitchFamily="18" charset="0"/>
                <a:cs typeface="+mn-cs"/>
              </a:rPr>
              <a:t>République de Côte d’Ivoire</a:t>
            </a:r>
          </a:p>
          <a:p>
            <a:pPr algn="ctr" fontAlgn="auto">
              <a:spcBef>
                <a:spcPts val="0"/>
              </a:spcBef>
              <a:spcAft>
                <a:spcPts val="0"/>
              </a:spcAft>
              <a:defRPr/>
            </a:pPr>
            <a:r>
              <a:rPr lang="fr-FR" sz="1500" b="1" dirty="0">
                <a:solidFill>
                  <a:srgbClr val="FF6600"/>
                </a:solidFill>
                <a:latin typeface="Calisto MT" pitchFamily="18" charset="0"/>
                <a:cs typeface="+mn-cs"/>
              </a:rPr>
              <a:t>-----------------------------</a:t>
            </a:r>
          </a:p>
          <a:p>
            <a:pPr algn="ctr" fontAlgn="auto">
              <a:spcBef>
                <a:spcPts val="0"/>
              </a:spcBef>
              <a:spcAft>
                <a:spcPts val="0"/>
              </a:spcAft>
              <a:defRPr/>
            </a:pPr>
            <a:r>
              <a:rPr lang="fr-FR" sz="1500" b="1" dirty="0">
                <a:solidFill>
                  <a:srgbClr val="FF6600"/>
                </a:solidFill>
                <a:latin typeface="Calisto MT" pitchFamily="18" charset="0"/>
                <a:cs typeface="+mn-cs"/>
              </a:rPr>
              <a:t>Union – Discipline - Travail</a:t>
            </a:r>
          </a:p>
        </p:txBody>
      </p:sp>
      <p:pic>
        <p:nvPicPr>
          <p:cNvPr id="11" name="Picture 3"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8170" y="1441450"/>
            <a:ext cx="4516437" cy="390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e 5"/>
          <p:cNvGrpSpPr/>
          <p:nvPr/>
        </p:nvGrpSpPr>
        <p:grpSpPr>
          <a:xfrm>
            <a:off x="0" y="5656732"/>
            <a:ext cx="12046391" cy="1201268"/>
            <a:chOff x="0" y="5656732"/>
            <a:chExt cx="12046391" cy="1201268"/>
          </a:xfrm>
        </p:grpSpPr>
        <p:sp>
          <p:nvSpPr>
            <p:cNvPr id="7" name="ZoneTexte 6"/>
            <p:cNvSpPr txBox="1"/>
            <p:nvPr/>
          </p:nvSpPr>
          <p:spPr>
            <a:xfrm>
              <a:off x="0" y="6399213"/>
              <a:ext cx="10886620" cy="430212"/>
            </a:xfrm>
            <a:prstGeom prst="rect">
              <a:avLst/>
            </a:prstGeom>
            <a:noFill/>
          </p:spPr>
          <p:txBody>
            <a:bodyPr wrap="square">
              <a:spAutoFit/>
            </a:bodyPr>
            <a:lstStyle/>
            <a:p>
              <a:pPr fontAlgn="auto">
                <a:spcBef>
                  <a:spcPts val="0"/>
                </a:spcBef>
                <a:spcAft>
                  <a:spcPts val="0"/>
                </a:spcAft>
                <a:defRPr/>
              </a:pPr>
              <a:r>
                <a:rPr lang="fr-FR" sz="2200" b="1" dirty="0" smtClean="0">
                  <a:solidFill>
                    <a:srgbClr val="FF6600"/>
                  </a:solidFill>
                  <a:latin typeface="Calisto MT" pitchFamily="18" charset="0"/>
                  <a:cs typeface="+mn-cs"/>
                </a:rPr>
                <a:t>   DIRECTION </a:t>
              </a:r>
              <a:r>
                <a:rPr lang="fr-FR" sz="2200" b="1" dirty="0">
                  <a:solidFill>
                    <a:srgbClr val="FF6600"/>
                  </a:solidFill>
                  <a:latin typeface="Calisto MT" pitchFamily="18" charset="0"/>
                  <a:cs typeface="+mn-cs"/>
                </a:rPr>
                <a:t>GÉNÉRALE DU TRÉSOR ET DE LA COMPTABILITÉ PUBLIQUE</a:t>
              </a:r>
            </a:p>
          </p:txBody>
        </p:sp>
        <p:pic>
          <p:nvPicPr>
            <p:cNvPr id="12" name="Imag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72801" y="5656732"/>
              <a:ext cx="1073590" cy="1201268"/>
            </a:xfrm>
            <a:prstGeom prst="rect">
              <a:avLst/>
            </a:prstGeom>
          </p:spPr>
        </p:pic>
      </p:grpSp>
    </p:spTree>
    <p:extLst>
      <p:ext uri="{BB962C8B-B14F-4D97-AF65-F5344CB8AC3E}">
        <p14:creationId xmlns:p14="http://schemas.microsoft.com/office/powerpoint/2010/main" val="19997665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a:spLocks noGrp="1"/>
          </p:cNvSpPr>
          <p:nvPr>
            <p:ph type="sldNum" sz="quarter" idx="12"/>
          </p:nvPr>
        </p:nvSpPr>
        <p:spPr bwMode="auto">
          <a:xfrm>
            <a:off x="11549063" y="6402187"/>
            <a:ext cx="642937" cy="441325"/>
          </a:xfrm>
          <a:prstGeom prst="ellipse">
            <a:avLst/>
          </a:prstGeom>
          <a:solidFill>
            <a:srgbClr val="FF66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fr-FR" altLang="fr-FR" sz="2000" b="1" dirty="0" smtClean="0">
                <a:solidFill>
                  <a:srgbClr val="FFFFFF"/>
                </a:solidFill>
                <a:latin typeface="Calisto MT" panose="02040603050505030304" pitchFamily="18" charset="0"/>
              </a:rPr>
              <a:t>8</a:t>
            </a:r>
            <a:endParaRPr lang="fr-FR" altLang="fr-FR" sz="2000" b="1" dirty="0">
              <a:solidFill>
                <a:srgbClr val="FFFFFF"/>
              </a:solidFill>
              <a:latin typeface="Calisto MT" panose="02040603050505030304" pitchFamily="18" charset="0"/>
            </a:endParaRPr>
          </a:p>
        </p:txBody>
      </p:sp>
      <p:grpSp>
        <p:nvGrpSpPr>
          <p:cNvPr id="9" name="Groupe 8"/>
          <p:cNvGrpSpPr/>
          <p:nvPr/>
        </p:nvGrpSpPr>
        <p:grpSpPr>
          <a:xfrm>
            <a:off x="38100" y="0"/>
            <a:ext cx="12022741" cy="845120"/>
            <a:chOff x="38100" y="0"/>
            <a:chExt cx="12022741" cy="845120"/>
          </a:xfrm>
        </p:grpSpPr>
        <p:sp>
          <p:nvSpPr>
            <p:cNvPr id="10" name="Rectangle 9"/>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7"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ZoneTexte 17"/>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9" name="Image 18"/>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
        <p:nvSpPr>
          <p:cNvPr id="11" name="Rectangle 8">
            <a:extLst>
              <a:ext uri="{FF2B5EF4-FFF2-40B4-BE49-F238E27FC236}">
                <a16:creationId xmlns:a16="http://schemas.microsoft.com/office/drawing/2014/main" id="{D5F97AF1-51F9-084F-887E-C735165AEDFA}"/>
              </a:ext>
            </a:extLst>
          </p:cNvPr>
          <p:cNvSpPr>
            <a:spLocks noChangeArrowheads="1"/>
          </p:cNvSpPr>
          <p:nvPr/>
        </p:nvSpPr>
        <p:spPr bwMode="auto">
          <a:xfrm>
            <a:off x="324196" y="881742"/>
            <a:ext cx="11146533" cy="581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1"/>
              </a:buClr>
              <a:buFont typeface="Arial" panose="020B0604020202020204" pitchFamily="34" charset="0"/>
              <a:buChar char="•"/>
              <a:defRPr sz="22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Clr>
                <a:srgbClr val="FEB80A"/>
              </a:buClr>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Clr>
                <a:srgbClr val="00ADDC"/>
              </a:buClr>
              <a:buFont typeface="Arial" panose="020B0604020202020204" pitchFamily="34" charset="0"/>
              <a:buChar char="•"/>
              <a:defRPr sz="1600">
                <a:solidFill>
                  <a:schemeClr val="tx1"/>
                </a:solidFill>
                <a:latin typeface="Calibri" panose="020F0502020204030204" pitchFamily="34" charset="0"/>
              </a:defRPr>
            </a:lvl4pPr>
            <a:lvl5pPr marL="2057400" indent="-228600">
              <a:spcBef>
                <a:spcPct val="20000"/>
              </a:spcBef>
              <a:buClr>
                <a:srgbClr val="738AC8"/>
              </a:buClr>
              <a:buFont typeface="Arial" panose="020B0604020202020204" pitchFamily="34" charset="0"/>
              <a:buChar char="•"/>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9pPr>
          </a:lstStyle>
          <a:p>
            <a:pPr algn="just">
              <a:lnSpc>
                <a:spcPct val="150000"/>
              </a:lnSpc>
              <a:spcBef>
                <a:spcPct val="0"/>
              </a:spcBef>
              <a:buClrTx/>
              <a:buNone/>
            </a:pPr>
            <a:r>
              <a:rPr lang="fr-FR" sz="2400" dirty="0" smtClean="0">
                <a:latin typeface="Calisto MT" panose="02040603050505030304" pitchFamily="18" charset="0"/>
              </a:rPr>
              <a:t>Mise </a:t>
            </a:r>
            <a:r>
              <a:rPr lang="fr-FR" sz="2400" dirty="0">
                <a:latin typeface="Calisto MT" panose="02040603050505030304" pitchFamily="18" charset="0"/>
              </a:rPr>
              <a:t>en œuvre, en situation professionnelle, de capacités qui permettent d’exercer convenablement une fonction ou une </a:t>
            </a:r>
            <a:r>
              <a:rPr lang="fr-FR" sz="2400" dirty="0" smtClean="0">
                <a:latin typeface="Calisto MT" panose="02040603050505030304" pitchFamily="18" charset="0"/>
              </a:rPr>
              <a:t>activité</a:t>
            </a:r>
            <a:r>
              <a:rPr lang="fr-FR" sz="2400" dirty="0">
                <a:latin typeface="Calisto MT" panose="02040603050505030304" pitchFamily="18" charset="0"/>
              </a:rPr>
              <a:t>.</a:t>
            </a:r>
            <a:r>
              <a:rPr lang="fr-FR" sz="2400" dirty="0" smtClean="0">
                <a:latin typeface="Calisto MT" panose="02040603050505030304" pitchFamily="18" charset="0"/>
              </a:rPr>
              <a:t> </a:t>
            </a:r>
            <a:r>
              <a:rPr lang="fr-FR" sz="2400" dirty="0">
                <a:latin typeface="Calisto MT" panose="02040603050505030304" pitchFamily="18" charset="0"/>
              </a:rPr>
              <a:t>(</a:t>
            </a:r>
            <a:r>
              <a:rPr lang="fr-FR" sz="2400" dirty="0" smtClean="0">
                <a:latin typeface="Calisto MT" panose="02040603050505030304" pitchFamily="18" charset="0"/>
              </a:rPr>
              <a:t>AFNOR X50-750)</a:t>
            </a:r>
          </a:p>
          <a:p>
            <a:pPr algn="just">
              <a:lnSpc>
                <a:spcPct val="150000"/>
              </a:lnSpc>
              <a:spcBef>
                <a:spcPct val="0"/>
              </a:spcBef>
              <a:buClrTx/>
              <a:buNone/>
            </a:pPr>
            <a:endParaRPr lang="fr-FR" sz="800" dirty="0">
              <a:latin typeface="Calisto MT" panose="02040603050505030304" pitchFamily="18" charset="0"/>
            </a:endParaRPr>
          </a:p>
          <a:p>
            <a:pPr algn="just">
              <a:lnSpc>
                <a:spcPct val="150000"/>
              </a:lnSpc>
              <a:spcBef>
                <a:spcPct val="0"/>
              </a:spcBef>
              <a:buClrTx/>
              <a:buNone/>
            </a:pPr>
            <a:r>
              <a:rPr lang="fr-FR" sz="2400" dirty="0" smtClean="0">
                <a:latin typeface="Calisto MT" panose="02040603050505030304" pitchFamily="18" charset="0"/>
              </a:rPr>
              <a:t>Ensemble </a:t>
            </a:r>
            <a:r>
              <a:rPr lang="fr-FR" sz="2400" dirty="0">
                <a:latin typeface="Calisto MT" panose="02040603050505030304" pitchFamily="18" charset="0"/>
              </a:rPr>
              <a:t>des ressources (cognitive, affective, motrice) mobilisées pour faire face à une famille de </a:t>
            </a:r>
            <a:r>
              <a:rPr lang="fr-FR" sz="2400" dirty="0" smtClean="0">
                <a:latin typeface="Calisto MT" panose="02040603050505030304" pitchFamily="18" charset="0"/>
              </a:rPr>
              <a:t>situations-problèmes</a:t>
            </a:r>
            <a:r>
              <a:rPr lang="fr-FR" sz="2400" dirty="0">
                <a:latin typeface="Calisto MT" panose="02040603050505030304" pitchFamily="18" charset="0"/>
              </a:rPr>
              <a:t>.</a:t>
            </a:r>
            <a:r>
              <a:rPr lang="fr-FR" sz="2400" dirty="0" smtClean="0">
                <a:latin typeface="Calisto MT" panose="02040603050505030304" pitchFamily="18" charset="0"/>
              </a:rPr>
              <a:t> </a:t>
            </a:r>
            <a:r>
              <a:rPr lang="fr-FR" sz="2400" dirty="0">
                <a:latin typeface="Calisto MT" panose="02040603050505030304" pitchFamily="18" charset="0"/>
              </a:rPr>
              <a:t>(Le </a:t>
            </a:r>
            <a:r>
              <a:rPr lang="fr-FR" sz="2400" dirty="0" err="1">
                <a:latin typeface="Calisto MT" panose="02040603050505030304" pitchFamily="18" charset="0"/>
              </a:rPr>
              <a:t>Boterf</a:t>
            </a:r>
            <a:r>
              <a:rPr lang="fr-FR" sz="2400" dirty="0">
                <a:latin typeface="Calisto MT" panose="02040603050505030304" pitchFamily="18" charset="0"/>
              </a:rPr>
              <a:t>, </a:t>
            </a:r>
            <a:r>
              <a:rPr lang="fr-FR" sz="2400" dirty="0" err="1">
                <a:latin typeface="Calisto MT" panose="02040603050505030304" pitchFamily="18" charset="0"/>
              </a:rPr>
              <a:t>Paquay</a:t>
            </a:r>
            <a:r>
              <a:rPr lang="fr-FR" sz="2400" dirty="0">
                <a:latin typeface="Calisto MT" panose="02040603050505030304" pitchFamily="18" charset="0"/>
              </a:rPr>
              <a:t>, Rey</a:t>
            </a:r>
            <a:r>
              <a:rPr lang="fr-FR" sz="2400" dirty="0" smtClean="0">
                <a:latin typeface="Calisto MT" panose="02040603050505030304" pitchFamily="18" charset="0"/>
              </a:rPr>
              <a:t>)</a:t>
            </a:r>
          </a:p>
          <a:p>
            <a:pPr algn="just">
              <a:lnSpc>
                <a:spcPct val="150000"/>
              </a:lnSpc>
              <a:spcBef>
                <a:spcPct val="0"/>
              </a:spcBef>
              <a:buClrTx/>
              <a:buNone/>
            </a:pPr>
            <a:endParaRPr lang="fr-FR" sz="800" dirty="0" smtClean="0">
              <a:latin typeface="Calisto MT" panose="02040603050505030304" pitchFamily="18" charset="0"/>
            </a:endParaRPr>
          </a:p>
          <a:p>
            <a:pPr algn="just">
              <a:lnSpc>
                <a:spcPct val="150000"/>
              </a:lnSpc>
              <a:spcBef>
                <a:spcPct val="0"/>
              </a:spcBef>
              <a:buClrTx/>
              <a:buNone/>
            </a:pPr>
            <a:r>
              <a:rPr lang="fr-FR" sz="2400" dirty="0">
                <a:latin typeface="Calisto MT" panose="02040603050505030304" pitchFamily="18" charset="0"/>
              </a:rPr>
              <a:t>Au total, nous concevons la compétence comme une combinaison et une organisation dynamique de </a:t>
            </a:r>
            <a:r>
              <a:rPr lang="fr-FR" sz="2400" dirty="0" smtClean="0">
                <a:latin typeface="Calisto MT" panose="02040603050505030304" pitchFamily="18" charset="0"/>
              </a:rPr>
              <a:t>:</a:t>
            </a:r>
          </a:p>
          <a:p>
            <a:pPr algn="just">
              <a:lnSpc>
                <a:spcPct val="150000"/>
              </a:lnSpc>
              <a:spcBef>
                <a:spcPct val="0"/>
              </a:spcBef>
              <a:buClrTx/>
              <a:buNone/>
            </a:pPr>
            <a:endParaRPr lang="fr-FR" sz="800" dirty="0">
              <a:latin typeface="Calisto MT" panose="02040603050505030304" pitchFamily="18" charset="0"/>
            </a:endParaRPr>
          </a:p>
          <a:p>
            <a:pPr marL="342900" indent="-342900" algn="just">
              <a:lnSpc>
                <a:spcPct val="150000"/>
              </a:lnSpc>
              <a:spcBef>
                <a:spcPct val="0"/>
              </a:spcBef>
              <a:buClrTx/>
              <a:buFont typeface="Wingdings" panose="05000000000000000000" pitchFamily="2" charset="2"/>
              <a:buChar char="Ø"/>
            </a:pPr>
            <a:r>
              <a:rPr lang="fr-FR" sz="2400" b="1" dirty="0">
                <a:latin typeface="Calisto MT" panose="02040603050505030304" pitchFamily="18" charset="0"/>
              </a:rPr>
              <a:t>savoir :</a:t>
            </a:r>
            <a:r>
              <a:rPr lang="fr-FR" sz="2400" dirty="0">
                <a:latin typeface="Calisto MT" panose="02040603050505030304" pitchFamily="18" charset="0"/>
              </a:rPr>
              <a:t> connaissances théoriques généralement acquises dans le cadre de la formation initiale portant sur les savoirs généraux, les savoirs spécifiques, les savoirs procéduraux, les savoirs techniques </a:t>
            </a:r>
            <a:r>
              <a:rPr lang="fr-FR" sz="2400" dirty="0" smtClean="0">
                <a:latin typeface="Calisto MT" panose="02040603050505030304" pitchFamily="18" charset="0"/>
              </a:rPr>
              <a:t>;</a:t>
            </a:r>
          </a:p>
        </p:txBody>
      </p:sp>
    </p:spTree>
    <p:extLst>
      <p:ext uri="{BB962C8B-B14F-4D97-AF65-F5344CB8AC3E}">
        <p14:creationId xmlns:p14="http://schemas.microsoft.com/office/powerpoint/2010/main" val="32529797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a:spLocks noGrp="1"/>
          </p:cNvSpPr>
          <p:nvPr>
            <p:ph type="sldNum" sz="quarter" idx="12"/>
          </p:nvPr>
        </p:nvSpPr>
        <p:spPr bwMode="auto">
          <a:xfrm>
            <a:off x="11549063" y="6402187"/>
            <a:ext cx="642937" cy="441325"/>
          </a:xfrm>
          <a:prstGeom prst="ellipse">
            <a:avLst/>
          </a:prstGeom>
          <a:solidFill>
            <a:srgbClr val="FF66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fr-FR" altLang="fr-FR" sz="2000" b="1" dirty="0" smtClean="0">
                <a:solidFill>
                  <a:srgbClr val="FFFFFF"/>
                </a:solidFill>
                <a:latin typeface="Calisto MT" panose="02040603050505030304" pitchFamily="18" charset="0"/>
              </a:rPr>
              <a:t>8</a:t>
            </a:r>
            <a:endParaRPr lang="fr-FR" altLang="fr-FR" sz="2000" b="1" dirty="0">
              <a:solidFill>
                <a:srgbClr val="FFFFFF"/>
              </a:solidFill>
              <a:latin typeface="Calisto MT" panose="02040603050505030304" pitchFamily="18" charset="0"/>
            </a:endParaRPr>
          </a:p>
        </p:txBody>
      </p:sp>
      <p:grpSp>
        <p:nvGrpSpPr>
          <p:cNvPr id="9" name="Groupe 8"/>
          <p:cNvGrpSpPr/>
          <p:nvPr/>
        </p:nvGrpSpPr>
        <p:grpSpPr>
          <a:xfrm>
            <a:off x="38100" y="0"/>
            <a:ext cx="12022741" cy="845120"/>
            <a:chOff x="38100" y="0"/>
            <a:chExt cx="12022741" cy="845120"/>
          </a:xfrm>
        </p:grpSpPr>
        <p:sp>
          <p:nvSpPr>
            <p:cNvPr id="10" name="Rectangle 9"/>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7"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ZoneTexte 17"/>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9" name="Image 18"/>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
        <p:nvSpPr>
          <p:cNvPr id="11" name="Rectangle 8">
            <a:extLst>
              <a:ext uri="{FF2B5EF4-FFF2-40B4-BE49-F238E27FC236}">
                <a16:creationId xmlns:a16="http://schemas.microsoft.com/office/drawing/2014/main" id="{D5F97AF1-51F9-084F-887E-C735165AEDFA}"/>
              </a:ext>
            </a:extLst>
          </p:cNvPr>
          <p:cNvSpPr>
            <a:spLocks noChangeArrowheads="1"/>
          </p:cNvSpPr>
          <p:nvPr/>
        </p:nvSpPr>
        <p:spPr bwMode="auto">
          <a:xfrm>
            <a:off x="324196" y="881742"/>
            <a:ext cx="11146533" cy="3699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1"/>
              </a:buClr>
              <a:buFont typeface="Arial" panose="020B0604020202020204" pitchFamily="34" charset="0"/>
              <a:buChar char="•"/>
              <a:defRPr sz="22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Clr>
                <a:srgbClr val="FEB80A"/>
              </a:buClr>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Clr>
                <a:srgbClr val="00ADDC"/>
              </a:buClr>
              <a:buFont typeface="Arial" panose="020B0604020202020204" pitchFamily="34" charset="0"/>
              <a:buChar char="•"/>
              <a:defRPr sz="1600">
                <a:solidFill>
                  <a:schemeClr val="tx1"/>
                </a:solidFill>
                <a:latin typeface="Calibri" panose="020F0502020204030204" pitchFamily="34" charset="0"/>
              </a:defRPr>
            </a:lvl4pPr>
            <a:lvl5pPr marL="2057400" indent="-228600">
              <a:spcBef>
                <a:spcPct val="20000"/>
              </a:spcBef>
              <a:buClr>
                <a:srgbClr val="738AC8"/>
              </a:buClr>
              <a:buFont typeface="Arial" panose="020B0604020202020204" pitchFamily="34" charset="0"/>
              <a:buChar char="•"/>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9pPr>
          </a:lstStyle>
          <a:p>
            <a:pPr marL="342900" indent="-342900" algn="just">
              <a:lnSpc>
                <a:spcPct val="150000"/>
              </a:lnSpc>
              <a:buClrTx/>
              <a:buFont typeface="Wingdings" panose="05000000000000000000" pitchFamily="2" charset="2"/>
              <a:buChar char="Ø"/>
            </a:pPr>
            <a:r>
              <a:rPr lang="fr-FR" sz="2400" b="1" dirty="0" smtClean="0">
                <a:latin typeface="Calisto MT" panose="02040603050505030304" pitchFamily="18" charset="0"/>
              </a:rPr>
              <a:t>savoir-faire</a:t>
            </a:r>
            <a:r>
              <a:rPr lang="fr-FR" sz="2400" b="1" dirty="0">
                <a:latin typeface="Calisto MT" panose="02040603050505030304" pitchFamily="18" charset="0"/>
              </a:rPr>
              <a:t> :</a:t>
            </a:r>
            <a:r>
              <a:rPr lang="fr-FR" sz="2400" dirty="0">
                <a:latin typeface="Calisto MT" panose="02040603050505030304" pitchFamily="18" charset="0"/>
              </a:rPr>
              <a:t> savoirs pratiques, issus de l’expérience. On distingue souvent les savoir-faire techniques qui permettent d’agir et de produire, et les savoir-faire relationnels qui permettent de coopérer efficacement avec autrui </a:t>
            </a:r>
            <a:r>
              <a:rPr lang="fr-FR" sz="2400" dirty="0" smtClean="0">
                <a:latin typeface="Calisto MT" panose="02040603050505030304" pitchFamily="18" charset="0"/>
              </a:rPr>
              <a:t>;</a:t>
            </a:r>
          </a:p>
          <a:p>
            <a:pPr algn="just">
              <a:lnSpc>
                <a:spcPct val="150000"/>
              </a:lnSpc>
              <a:buClrTx/>
              <a:buNone/>
            </a:pPr>
            <a:endParaRPr lang="fr-FR" sz="800" dirty="0">
              <a:latin typeface="Calisto MT" panose="02040603050505030304" pitchFamily="18" charset="0"/>
            </a:endParaRPr>
          </a:p>
          <a:p>
            <a:pPr marL="342900" indent="-342900" algn="just">
              <a:lnSpc>
                <a:spcPct val="150000"/>
              </a:lnSpc>
              <a:buClrTx/>
              <a:buFont typeface="Wingdings" panose="05000000000000000000" pitchFamily="2" charset="2"/>
              <a:buChar char="Ø"/>
            </a:pPr>
            <a:r>
              <a:rPr lang="fr-FR" sz="2400" b="1" dirty="0">
                <a:latin typeface="Calisto MT" panose="02040603050505030304" pitchFamily="18" charset="0"/>
              </a:rPr>
              <a:t>savoir être :</a:t>
            </a:r>
            <a:r>
              <a:rPr lang="fr-FR" sz="2400" dirty="0">
                <a:latin typeface="Calisto MT" panose="02040603050505030304" pitchFamily="18" charset="0"/>
              </a:rPr>
              <a:t> ensemble de manières d’agir et de capacités relationnelles utiles pour interagir dans un contexte </a:t>
            </a:r>
            <a:r>
              <a:rPr lang="fr-FR" sz="2400" dirty="0" smtClean="0">
                <a:latin typeface="Calisto MT" panose="02040603050505030304" pitchFamily="18" charset="0"/>
              </a:rPr>
              <a:t>professionnel;</a:t>
            </a:r>
            <a:r>
              <a:rPr lang="fr-FR" sz="2400" b="1" dirty="0" smtClean="0">
                <a:latin typeface="Calisto MT" panose="02040603050505030304" pitchFamily="18" charset="0"/>
              </a:rPr>
              <a:t> </a:t>
            </a:r>
            <a:r>
              <a:rPr lang="fr-FR" sz="2400" dirty="0" smtClean="0">
                <a:latin typeface="Calisto MT" panose="02040603050505030304" pitchFamily="18" charset="0"/>
              </a:rPr>
              <a:t>mobilisés </a:t>
            </a:r>
            <a:r>
              <a:rPr lang="fr-FR" sz="2400" dirty="0">
                <a:latin typeface="Calisto MT" panose="02040603050505030304" pitchFamily="18" charset="0"/>
              </a:rPr>
              <a:t>et régulés par un sujet pour faire face à une tâche donnée, dans une situation déterminée</a:t>
            </a:r>
            <a:r>
              <a:rPr lang="fr-FR" sz="2400" dirty="0" smtClean="0">
                <a:latin typeface="Calisto MT" panose="02040603050505030304" pitchFamily="18" charset="0"/>
              </a:rPr>
              <a:t>.</a:t>
            </a:r>
            <a:endParaRPr lang="fr-FR" sz="2400" dirty="0">
              <a:latin typeface="Calisto MT" panose="02040603050505030304" pitchFamily="18" charset="0"/>
            </a:endParaRPr>
          </a:p>
        </p:txBody>
      </p:sp>
      <p:grpSp>
        <p:nvGrpSpPr>
          <p:cNvPr id="12" name="Groupe 11"/>
          <p:cNvGrpSpPr/>
          <p:nvPr/>
        </p:nvGrpSpPr>
        <p:grpSpPr>
          <a:xfrm>
            <a:off x="1235551" y="4658095"/>
            <a:ext cx="10235178" cy="1884490"/>
            <a:chOff x="353748" y="3401981"/>
            <a:chExt cx="7962668" cy="2196454"/>
          </a:xfrm>
        </p:grpSpPr>
        <p:pic>
          <p:nvPicPr>
            <p:cNvPr id="13" name="Image 12"/>
            <p:cNvPicPr>
              <a:picLocks noChangeAspect="1"/>
            </p:cNvPicPr>
            <p:nvPr/>
          </p:nvPicPr>
          <p:blipFill>
            <a:blip r:embed="rId4"/>
            <a:stretch>
              <a:fillRect/>
            </a:stretch>
          </p:blipFill>
          <p:spPr>
            <a:xfrm>
              <a:off x="353748" y="3789040"/>
              <a:ext cx="1296144" cy="1296144"/>
            </a:xfrm>
            <a:prstGeom prst="rect">
              <a:avLst/>
            </a:prstGeom>
          </p:spPr>
        </p:pic>
        <p:sp>
          <p:nvSpPr>
            <p:cNvPr id="14" name="ZoneTexte 13"/>
            <p:cNvSpPr txBox="1"/>
            <p:nvPr/>
          </p:nvSpPr>
          <p:spPr>
            <a:xfrm>
              <a:off x="1691680" y="3401981"/>
              <a:ext cx="6624736" cy="2196454"/>
            </a:xfrm>
            <a:prstGeom prst="rect">
              <a:avLst/>
            </a:prstGeom>
            <a:noFill/>
          </p:spPr>
          <p:txBody>
            <a:bodyPr wrap="square" rtlCol="0">
              <a:spAutoFit/>
            </a:bodyPr>
            <a:lstStyle/>
            <a:p>
              <a:pPr algn="just">
                <a:lnSpc>
                  <a:spcPct val="150000"/>
                </a:lnSpc>
              </a:pPr>
              <a:r>
                <a:rPr lang="fr-FR" sz="2000" b="1" dirty="0">
                  <a:solidFill>
                    <a:srgbClr val="FF0000"/>
                  </a:solidFill>
                  <a:latin typeface="Calisto MT" panose="02040603050505030304" pitchFamily="18" charset="0"/>
                </a:rPr>
                <a:t>La compétence n'est pas équivalente à la connaissance loin s'en faut. Être compétent c'est posséder les bonnes connaissances mais c'est aussi et surtout adopter les bonnes attitudes et mettre en pratique les bonnes aptitudes selon les situations</a:t>
              </a:r>
              <a:r>
                <a:rPr lang="fr-FR" sz="2000" b="1" dirty="0" smtClean="0">
                  <a:solidFill>
                    <a:srgbClr val="FF0000"/>
                  </a:solidFill>
                  <a:latin typeface="Calisto MT" panose="02040603050505030304" pitchFamily="18" charset="0"/>
                </a:rPr>
                <a:t>.</a:t>
              </a:r>
              <a:endParaRPr lang="fr-FR" sz="2000" b="1" dirty="0">
                <a:solidFill>
                  <a:srgbClr val="FF0000"/>
                </a:solidFill>
                <a:latin typeface="Calisto MT" panose="02040603050505030304" pitchFamily="18" charset="0"/>
              </a:endParaRPr>
            </a:p>
          </p:txBody>
        </p:sp>
      </p:grpSp>
    </p:spTree>
    <p:extLst>
      <p:ext uri="{BB962C8B-B14F-4D97-AF65-F5344CB8AC3E}">
        <p14:creationId xmlns:p14="http://schemas.microsoft.com/office/powerpoint/2010/main" val="31379078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a:spLocks noGrp="1"/>
          </p:cNvSpPr>
          <p:nvPr>
            <p:ph type="sldNum" sz="quarter" idx="12"/>
          </p:nvPr>
        </p:nvSpPr>
        <p:spPr bwMode="auto">
          <a:xfrm>
            <a:off x="11549063" y="6402187"/>
            <a:ext cx="642937" cy="441325"/>
          </a:xfrm>
          <a:prstGeom prst="ellipse">
            <a:avLst/>
          </a:prstGeom>
          <a:solidFill>
            <a:srgbClr val="FF66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fr-FR" altLang="fr-FR" sz="2000" b="1" dirty="0" smtClean="0">
                <a:solidFill>
                  <a:srgbClr val="FFFFFF"/>
                </a:solidFill>
                <a:latin typeface="Calisto MT" panose="02040603050505030304" pitchFamily="18" charset="0"/>
              </a:rPr>
              <a:t>8</a:t>
            </a:r>
            <a:endParaRPr lang="fr-FR" altLang="fr-FR" sz="2000" b="1" dirty="0">
              <a:solidFill>
                <a:srgbClr val="FFFFFF"/>
              </a:solidFill>
              <a:latin typeface="Calisto MT" panose="02040603050505030304" pitchFamily="18" charset="0"/>
            </a:endParaRPr>
          </a:p>
        </p:txBody>
      </p:sp>
      <p:grpSp>
        <p:nvGrpSpPr>
          <p:cNvPr id="9" name="Groupe 8"/>
          <p:cNvGrpSpPr/>
          <p:nvPr/>
        </p:nvGrpSpPr>
        <p:grpSpPr>
          <a:xfrm>
            <a:off x="38100" y="0"/>
            <a:ext cx="12022741" cy="845120"/>
            <a:chOff x="38100" y="0"/>
            <a:chExt cx="12022741" cy="845120"/>
          </a:xfrm>
        </p:grpSpPr>
        <p:sp>
          <p:nvSpPr>
            <p:cNvPr id="10" name="Rectangle 9"/>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7"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ZoneTexte 17"/>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9" name="Image 18"/>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
        <p:nvSpPr>
          <p:cNvPr id="11" name="Rectangle 8">
            <a:extLst>
              <a:ext uri="{FF2B5EF4-FFF2-40B4-BE49-F238E27FC236}">
                <a16:creationId xmlns:a16="http://schemas.microsoft.com/office/drawing/2014/main" id="{D5F97AF1-51F9-084F-887E-C735165AEDFA}"/>
              </a:ext>
            </a:extLst>
          </p:cNvPr>
          <p:cNvSpPr>
            <a:spLocks noChangeArrowheads="1"/>
          </p:cNvSpPr>
          <p:nvPr/>
        </p:nvSpPr>
        <p:spPr bwMode="auto">
          <a:xfrm>
            <a:off x="324196" y="881742"/>
            <a:ext cx="11146533" cy="5373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1"/>
              </a:buClr>
              <a:buFont typeface="Arial" panose="020B0604020202020204" pitchFamily="34" charset="0"/>
              <a:buChar char="•"/>
              <a:defRPr sz="22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Clr>
                <a:srgbClr val="FEB80A"/>
              </a:buClr>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Clr>
                <a:srgbClr val="00ADDC"/>
              </a:buClr>
              <a:buFont typeface="Arial" panose="020B0604020202020204" pitchFamily="34" charset="0"/>
              <a:buChar char="•"/>
              <a:defRPr sz="1600">
                <a:solidFill>
                  <a:schemeClr val="tx1"/>
                </a:solidFill>
                <a:latin typeface="Calibri" panose="020F0502020204030204" pitchFamily="34" charset="0"/>
              </a:defRPr>
            </a:lvl4pPr>
            <a:lvl5pPr marL="2057400" indent="-228600">
              <a:spcBef>
                <a:spcPct val="20000"/>
              </a:spcBef>
              <a:buClr>
                <a:srgbClr val="738AC8"/>
              </a:buClr>
              <a:buFont typeface="Arial" panose="020B0604020202020204" pitchFamily="34" charset="0"/>
              <a:buChar char="•"/>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9pPr>
          </a:lstStyle>
          <a:p>
            <a:pPr marL="342900" indent="-342900" algn="just">
              <a:lnSpc>
                <a:spcPct val="150000"/>
              </a:lnSpc>
              <a:buClrTx/>
              <a:buFont typeface="Wingdings" panose="05000000000000000000" pitchFamily="2" charset="2"/>
              <a:buChar char="§"/>
            </a:pPr>
            <a:r>
              <a:rPr lang="fr-FR" sz="2400" b="1" dirty="0">
                <a:latin typeface="Calisto MT" panose="02040603050505030304" pitchFamily="18" charset="0"/>
              </a:rPr>
              <a:t>La charge de </a:t>
            </a:r>
            <a:r>
              <a:rPr lang="fr-FR" sz="2400" b="1" dirty="0" smtClean="0">
                <a:latin typeface="Calisto MT" panose="02040603050505030304" pitchFamily="18" charset="0"/>
              </a:rPr>
              <a:t>travail : </a:t>
            </a:r>
            <a:r>
              <a:rPr lang="fr-FR" sz="2400" dirty="0" smtClean="0">
                <a:latin typeface="Calisto MT" panose="02040603050505030304" pitchFamily="18" charset="0"/>
              </a:rPr>
              <a:t>elle </a:t>
            </a:r>
            <a:r>
              <a:rPr lang="fr-FR" sz="2400" dirty="0">
                <a:latin typeface="Calisto MT" panose="02040603050505030304" pitchFamily="18" charset="0"/>
              </a:rPr>
              <a:t>fait référence à la quantité de travail à accomplir, aux exigences mentales et émotionnelles et aux contraintes de temps vécues par un travailleur.</a:t>
            </a:r>
          </a:p>
          <a:p>
            <a:pPr algn="just">
              <a:lnSpc>
                <a:spcPct val="150000"/>
              </a:lnSpc>
              <a:buClrTx/>
              <a:buNone/>
            </a:pPr>
            <a:r>
              <a:rPr lang="fr-FR" sz="2400" dirty="0">
                <a:latin typeface="Calisto MT" panose="02040603050505030304" pitchFamily="18" charset="0"/>
              </a:rPr>
              <a:t>On peut classer quatre types d’exigences :</a:t>
            </a:r>
          </a:p>
          <a:p>
            <a:pPr marL="1085850" lvl="1" indent="-342900" algn="just">
              <a:lnSpc>
                <a:spcPct val="150000"/>
              </a:lnSpc>
              <a:buClrTx/>
              <a:buFont typeface="Wingdings" panose="05000000000000000000" pitchFamily="2" charset="2"/>
              <a:buChar char="v"/>
            </a:pPr>
            <a:r>
              <a:rPr lang="fr-FR" sz="2400" b="1" dirty="0" smtClean="0">
                <a:latin typeface="Calisto MT" panose="02040603050505030304" pitchFamily="18" charset="0"/>
              </a:rPr>
              <a:t>Quantitative </a:t>
            </a:r>
            <a:r>
              <a:rPr lang="fr-FR" sz="2400" b="1" dirty="0">
                <a:latin typeface="Calisto MT" panose="02040603050505030304" pitchFamily="18" charset="0"/>
              </a:rPr>
              <a:t>: </a:t>
            </a:r>
            <a:r>
              <a:rPr lang="fr-FR" sz="2400" dirty="0">
                <a:latin typeface="Calisto MT" panose="02040603050505030304" pitchFamily="18" charset="0"/>
              </a:rPr>
              <a:t>contraintes de temps et quantité de travail ;</a:t>
            </a:r>
          </a:p>
          <a:p>
            <a:pPr marL="1085850" lvl="1" indent="-342900" algn="just">
              <a:lnSpc>
                <a:spcPct val="150000"/>
              </a:lnSpc>
              <a:buClrTx/>
              <a:buFont typeface="Wingdings" panose="05000000000000000000" pitchFamily="2" charset="2"/>
              <a:buChar char="v"/>
            </a:pPr>
            <a:r>
              <a:rPr lang="fr-FR" sz="2400" b="1" dirty="0" smtClean="0">
                <a:latin typeface="Calisto MT" panose="02040603050505030304" pitchFamily="18" charset="0"/>
              </a:rPr>
              <a:t>Qualitative </a:t>
            </a:r>
            <a:r>
              <a:rPr lang="fr-FR" sz="2400" b="1" dirty="0">
                <a:latin typeface="Calisto MT" panose="02040603050505030304" pitchFamily="18" charset="0"/>
              </a:rPr>
              <a:t>: </a:t>
            </a:r>
            <a:r>
              <a:rPr lang="fr-FR" sz="2400" dirty="0">
                <a:latin typeface="Calisto MT" panose="02040603050505030304" pitchFamily="18" charset="0"/>
              </a:rPr>
              <a:t>complexité des tâches, niveau de concentration, demandes contradictoires ;</a:t>
            </a:r>
          </a:p>
          <a:p>
            <a:pPr marL="1085850" lvl="1" indent="-342900" algn="just">
              <a:lnSpc>
                <a:spcPct val="150000"/>
              </a:lnSpc>
              <a:buClrTx/>
              <a:buFont typeface="Wingdings" panose="05000000000000000000" pitchFamily="2" charset="2"/>
              <a:buChar char="v"/>
            </a:pPr>
            <a:r>
              <a:rPr lang="fr-FR" sz="2400" b="1" dirty="0" smtClean="0">
                <a:latin typeface="Calisto MT" panose="02040603050505030304" pitchFamily="18" charset="0"/>
              </a:rPr>
              <a:t>Émotionnelles </a:t>
            </a:r>
            <a:r>
              <a:rPr lang="fr-FR" sz="2400" b="1" dirty="0">
                <a:latin typeface="Calisto MT" panose="02040603050505030304" pitchFamily="18" charset="0"/>
              </a:rPr>
              <a:t>: </a:t>
            </a:r>
            <a:r>
              <a:rPr lang="fr-FR" sz="2400" dirty="0">
                <a:latin typeface="Calisto MT" panose="02040603050505030304" pitchFamily="18" charset="0"/>
              </a:rPr>
              <a:t>relation avec le public, contact avec la souffrance, gestion de ses émotions, peur (violence, échec, accident</a:t>
            </a:r>
            <a:r>
              <a:rPr lang="fr-FR" sz="2400" dirty="0" smtClean="0">
                <a:latin typeface="Calisto MT" panose="02040603050505030304" pitchFamily="18" charset="0"/>
              </a:rPr>
              <a:t>).</a:t>
            </a:r>
            <a:endParaRPr lang="fr-FR" sz="2400" dirty="0">
              <a:latin typeface="Calisto MT" panose="02040603050505030304" pitchFamily="18" charset="0"/>
            </a:endParaRPr>
          </a:p>
        </p:txBody>
      </p:sp>
    </p:spTree>
    <p:extLst>
      <p:ext uri="{BB962C8B-B14F-4D97-AF65-F5344CB8AC3E}">
        <p14:creationId xmlns:p14="http://schemas.microsoft.com/office/powerpoint/2010/main" val="25736775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a:spLocks noGrp="1"/>
          </p:cNvSpPr>
          <p:nvPr>
            <p:ph type="sldNum" sz="quarter" idx="12"/>
          </p:nvPr>
        </p:nvSpPr>
        <p:spPr bwMode="auto">
          <a:xfrm>
            <a:off x="11549063" y="6402187"/>
            <a:ext cx="642937" cy="441325"/>
          </a:xfrm>
          <a:prstGeom prst="ellipse">
            <a:avLst/>
          </a:prstGeom>
          <a:solidFill>
            <a:srgbClr val="FF66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fr-FR" altLang="fr-FR" sz="2000" b="1" dirty="0" smtClean="0">
                <a:solidFill>
                  <a:srgbClr val="FFFFFF"/>
                </a:solidFill>
                <a:latin typeface="Calisto MT" panose="02040603050505030304" pitchFamily="18" charset="0"/>
              </a:rPr>
              <a:t>8</a:t>
            </a:r>
            <a:endParaRPr lang="fr-FR" altLang="fr-FR" sz="2000" b="1" dirty="0">
              <a:solidFill>
                <a:srgbClr val="FFFFFF"/>
              </a:solidFill>
              <a:latin typeface="Calisto MT" panose="02040603050505030304" pitchFamily="18" charset="0"/>
            </a:endParaRPr>
          </a:p>
        </p:txBody>
      </p:sp>
      <p:grpSp>
        <p:nvGrpSpPr>
          <p:cNvPr id="9" name="Groupe 8"/>
          <p:cNvGrpSpPr/>
          <p:nvPr/>
        </p:nvGrpSpPr>
        <p:grpSpPr>
          <a:xfrm>
            <a:off x="38100" y="0"/>
            <a:ext cx="12022741" cy="845120"/>
            <a:chOff x="38100" y="0"/>
            <a:chExt cx="12022741" cy="845120"/>
          </a:xfrm>
        </p:grpSpPr>
        <p:sp>
          <p:nvSpPr>
            <p:cNvPr id="10" name="Rectangle 9"/>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7"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ZoneTexte 17"/>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9" name="Image 18"/>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
        <p:nvSpPr>
          <p:cNvPr id="11" name="Rectangle 8">
            <a:extLst>
              <a:ext uri="{FF2B5EF4-FFF2-40B4-BE49-F238E27FC236}">
                <a16:creationId xmlns:a16="http://schemas.microsoft.com/office/drawing/2014/main" id="{D5F97AF1-51F9-084F-887E-C735165AEDFA}"/>
              </a:ext>
            </a:extLst>
          </p:cNvPr>
          <p:cNvSpPr>
            <a:spLocks noChangeArrowheads="1"/>
          </p:cNvSpPr>
          <p:nvPr/>
        </p:nvSpPr>
        <p:spPr bwMode="auto">
          <a:xfrm>
            <a:off x="324196" y="881742"/>
            <a:ext cx="11146533" cy="529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1"/>
              </a:buClr>
              <a:buFont typeface="Arial" panose="020B0604020202020204" pitchFamily="34" charset="0"/>
              <a:buChar char="•"/>
              <a:defRPr sz="22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Clr>
                <a:srgbClr val="FEB80A"/>
              </a:buClr>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Clr>
                <a:srgbClr val="00ADDC"/>
              </a:buClr>
              <a:buFont typeface="Arial" panose="020B0604020202020204" pitchFamily="34" charset="0"/>
              <a:buChar char="•"/>
              <a:defRPr sz="1600">
                <a:solidFill>
                  <a:schemeClr val="tx1"/>
                </a:solidFill>
                <a:latin typeface="Calibri" panose="020F0502020204030204" pitchFamily="34" charset="0"/>
              </a:defRPr>
            </a:lvl4pPr>
            <a:lvl5pPr marL="2057400" indent="-228600">
              <a:spcBef>
                <a:spcPct val="20000"/>
              </a:spcBef>
              <a:buClr>
                <a:srgbClr val="738AC8"/>
              </a:buClr>
              <a:buFont typeface="Arial" panose="020B0604020202020204" pitchFamily="34" charset="0"/>
              <a:buChar char="•"/>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9pPr>
          </a:lstStyle>
          <a:p>
            <a:pPr algn="just">
              <a:lnSpc>
                <a:spcPct val="150000"/>
              </a:lnSpc>
              <a:buClrTx/>
              <a:buNone/>
            </a:pPr>
            <a:r>
              <a:rPr lang="fr-FR" sz="2400" dirty="0">
                <a:latin typeface="Calisto MT" panose="02040603050505030304" pitchFamily="18" charset="0"/>
              </a:rPr>
              <a:t>La charge de travail recouvre </a:t>
            </a:r>
            <a:r>
              <a:rPr lang="fr-FR" sz="2400" dirty="0" smtClean="0">
                <a:latin typeface="Calisto MT" panose="02040603050505030304" pitchFamily="18" charset="0"/>
              </a:rPr>
              <a:t>trois (03) </a:t>
            </a:r>
            <a:r>
              <a:rPr lang="fr-FR" sz="2400" dirty="0">
                <a:latin typeface="Calisto MT" panose="02040603050505030304" pitchFamily="18" charset="0"/>
              </a:rPr>
              <a:t>dimensions</a:t>
            </a:r>
          </a:p>
          <a:p>
            <a:pPr marL="1085850" lvl="1" indent="-342900" algn="just">
              <a:lnSpc>
                <a:spcPct val="150000"/>
              </a:lnSpc>
              <a:buClrTx/>
              <a:buFont typeface="Wingdings" panose="05000000000000000000" pitchFamily="2" charset="2"/>
              <a:buChar char="v"/>
            </a:pPr>
            <a:r>
              <a:rPr lang="fr-FR" sz="2400" b="1" dirty="0">
                <a:latin typeface="Calisto MT" panose="02040603050505030304" pitchFamily="18" charset="0"/>
              </a:rPr>
              <a:t>La charge prescrite :  </a:t>
            </a:r>
            <a:r>
              <a:rPr lang="fr-FR" sz="2400" dirty="0">
                <a:latin typeface="Calisto MT" panose="02040603050505030304" pitchFamily="18" charset="0"/>
              </a:rPr>
              <a:t>elle recouvre tout ce qu'il est demandé de faire que ce soit au plan qualitatif ou quantitatif : les objectifs, les prescriptions, les outils et moyens à disposition etc.</a:t>
            </a:r>
          </a:p>
          <a:p>
            <a:pPr marL="1085850" lvl="1" indent="-342900" algn="just">
              <a:lnSpc>
                <a:spcPct val="150000"/>
              </a:lnSpc>
              <a:buClrTx/>
              <a:buFont typeface="Wingdings" panose="05000000000000000000" pitchFamily="2" charset="2"/>
              <a:buChar char="v"/>
            </a:pPr>
            <a:r>
              <a:rPr lang="fr-FR" sz="2400" b="1" dirty="0">
                <a:latin typeface="Calisto MT" panose="02040603050505030304" pitchFamily="18" charset="0"/>
              </a:rPr>
              <a:t>La charge réelle : </a:t>
            </a:r>
            <a:r>
              <a:rPr lang="fr-FR" sz="2400" dirty="0">
                <a:latin typeface="Calisto MT" panose="02040603050505030304" pitchFamily="18" charset="0"/>
              </a:rPr>
              <a:t>elle correspond à ce qui est réellement réalisé : les aléas, les ajustements, le travail non prévu, le travail réalisé avec le soutien des collègues…</a:t>
            </a:r>
          </a:p>
          <a:p>
            <a:pPr marL="1085850" lvl="1" indent="-342900" algn="just">
              <a:lnSpc>
                <a:spcPct val="150000"/>
              </a:lnSpc>
              <a:buClrTx/>
              <a:buFont typeface="Wingdings" panose="05000000000000000000" pitchFamily="2" charset="2"/>
              <a:buChar char="v"/>
            </a:pPr>
            <a:r>
              <a:rPr lang="fr-FR" sz="2400" b="1" dirty="0">
                <a:latin typeface="Calisto MT" panose="02040603050505030304" pitchFamily="18" charset="0"/>
              </a:rPr>
              <a:t>La charge vécue : </a:t>
            </a:r>
            <a:r>
              <a:rPr lang="fr-FR" sz="2400" dirty="0">
                <a:latin typeface="Calisto MT" panose="02040603050505030304" pitchFamily="18" charset="0"/>
              </a:rPr>
              <a:t>plus subjective, elle correspond à la représentation que chacun se fait de sa charge et du sens du travail. </a:t>
            </a:r>
          </a:p>
        </p:txBody>
      </p:sp>
    </p:spTree>
    <p:extLst>
      <p:ext uri="{BB962C8B-B14F-4D97-AF65-F5344CB8AC3E}">
        <p14:creationId xmlns:p14="http://schemas.microsoft.com/office/powerpoint/2010/main" val="16391527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286125"/>
            <a:ext cx="12192000" cy="3571875"/>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sz="2400" dirty="0"/>
          </a:p>
        </p:txBody>
      </p:sp>
      <p:sp>
        <p:nvSpPr>
          <p:cNvPr id="3" name="ZoneTexte 3">
            <a:extLst/>
          </p:cNvPr>
          <p:cNvSpPr txBox="1">
            <a:spLocks noChangeArrowheads="1"/>
          </p:cNvSpPr>
          <p:nvPr/>
        </p:nvSpPr>
        <p:spPr bwMode="auto">
          <a:xfrm>
            <a:off x="243087" y="3374248"/>
            <a:ext cx="11705825" cy="646331"/>
          </a:xfrm>
          <a:prstGeom prst="rect">
            <a:avLst/>
          </a:prstGeom>
          <a:no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None/>
            </a:pPr>
            <a:r>
              <a:rPr lang="fr-FR" altLang="fr-FR" sz="4000" b="1" dirty="0" smtClean="0">
                <a:solidFill>
                  <a:schemeClr val="bg1"/>
                </a:solidFill>
                <a:latin typeface="Calisto MT" panose="02040603050505030304" pitchFamily="18" charset="0"/>
              </a:rPr>
              <a:t>APPROCHE METHODOLOGIQUE</a:t>
            </a:r>
            <a:endParaRPr lang="fr-FR" altLang="fr-FR" sz="4000" b="1" dirty="0">
              <a:solidFill>
                <a:schemeClr val="bg1"/>
              </a:solidFill>
              <a:latin typeface="Calisto MT" panose="02040603050505030304" pitchFamily="18" charset="0"/>
            </a:endParaRPr>
          </a:p>
        </p:txBody>
      </p:sp>
      <p:grpSp>
        <p:nvGrpSpPr>
          <p:cNvPr id="12" name="Groupe 11"/>
          <p:cNvGrpSpPr/>
          <p:nvPr/>
        </p:nvGrpSpPr>
        <p:grpSpPr>
          <a:xfrm>
            <a:off x="38100" y="0"/>
            <a:ext cx="12022741" cy="845120"/>
            <a:chOff x="38100" y="0"/>
            <a:chExt cx="12022741" cy="845120"/>
          </a:xfrm>
        </p:grpSpPr>
        <p:sp>
          <p:nvSpPr>
            <p:cNvPr id="13" name="Rectangle 12"/>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4"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ZoneTexte 14"/>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6" name="Image 15"/>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
        <p:nvSpPr>
          <p:cNvPr id="9" name="Pentagone régulier 8"/>
          <p:cNvSpPr/>
          <p:nvPr/>
        </p:nvSpPr>
        <p:spPr>
          <a:xfrm>
            <a:off x="4967780" y="2536994"/>
            <a:ext cx="1210733" cy="746125"/>
          </a:xfrm>
          <a:prstGeom prst="pentagon">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latin typeface="Calisto MT" panose="02040603050505030304" pitchFamily="18" charset="0"/>
              </a:rPr>
              <a:t>III</a:t>
            </a:r>
            <a:endParaRPr lang="fr-FR" sz="3200" b="1" dirty="0">
              <a:latin typeface="Calisto MT" panose="02040603050505030304" pitchFamily="18" charset="0"/>
            </a:endParaRPr>
          </a:p>
        </p:txBody>
      </p:sp>
    </p:spTree>
    <p:extLst>
      <p:ext uri="{BB962C8B-B14F-4D97-AF65-F5344CB8AC3E}">
        <p14:creationId xmlns:p14="http://schemas.microsoft.com/office/powerpoint/2010/main" val="5608024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a:spLocks noGrp="1"/>
          </p:cNvSpPr>
          <p:nvPr>
            <p:ph type="sldNum" sz="quarter" idx="12"/>
          </p:nvPr>
        </p:nvSpPr>
        <p:spPr bwMode="auto">
          <a:xfrm>
            <a:off x="11549063" y="6402187"/>
            <a:ext cx="642937" cy="441325"/>
          </a:xfrm>
          <a:prstGeom prst="ellipse">
            <a:avLst/>
          </a:prstGeom>
          <a:solidFill>
            <a:srgbClr val="FF66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fr-FR" altLang="fr-FR" sz="2000" b="1" dirty="0" smtClean="0">
                <a:solidFill>
                  <a:srgbClr val="FFFFFF"/>
                </a:solidFill>
                <a:latin typeface="Calisto MT" panose="02040603050505030304" pitchFamily="18" charset="0"/>
              </a:rPr>
              <a:t>8</a:t>
            </a:r>
            <a:endParaRPr lang="fr-FR" altLang="fr-FR" sz="2000" b="1" dirty="0">
              <a:solidFill>
                <a:srgbClr val="FFFFFF"/>
              </a:solidFill>
              <a:latin typeface="Calisto MT" panose="02040603050505030304" pitchFamily="18" charset="0"/>
            </a:endParaRPr>
          </a:p>
        </p:txBody>
      </p:sp>
      <p:grpSp>
        <p:nvGrpSpPr>
          <p:cNvPr id="9" name="Groupe 8"/>
          <p:cNvGrpSpPr/>
          <p:nvPr/>
        </p:nvGrpSpPr>
        <p:grpSpPr>
          <a:xfrm>
            <a:off x="38100" y="0"/>
            <a:ext cx="12022741" cy="845120"/>
            <a:chOff x="38100" y="0"/>
            <a:chExt cx="12022741" cy="845120"/>
          </a:xfrm>
        </p:grpSpPr>
        <p:sp>
          <p:nvSpPr>
            <p:cNvPr id="10" name="Rectangle 9"/>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7"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ZoneTexte 17"/>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9" name="Image 18"/>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
        <p:nvSpPr>
          <p:cNvPr id="2" name="Rectangle 1"/>
          <p:cNvSpPr/>
          <p:nvPr/>
        </p:nvSpPr>
        <p:spPr>
          <a:xfrm>
            <a:off x="2370378" y="738053"/>
            <a:ext cx="7418441" cy="484300"/>
          </a:xfrm>
          <a:prstGeom prst="rect">
            <a:avLst/>
          </a:prstGeom>
        </p:spPr>
        <p:txBody>
          <a:bodyPr wrap="none">
            <a:spAutoFit/>
          </a:bodyPr>
          <a:lstStyle/>
          <a:p>
            <a:pPr marL="342900" lvl="0" indent="-342900" algn="just">
              <a:lnSpc>
                <a:spcPct val="115000"/>
              </a:lnSpc>
              <a:spcAft>
                <a:spcPts val="800"/>
              </a:spcAft>
              <a:buFont typeface="+mj-lt"/>
              <a:buAutoNum type="romanUcPeriod"/>
            </a:pPr>
            <a:r>
              <a:rPr lang="fr-FR" sz="2400" b="1" dirty="0" smtClean="0">
                <a:solidFill>
                  <a:srgbClr val="FF6600"/>
                </a:solidFill>
                <a:latin typeface="Calisto MT" panose="02040603050505030304" pitchFamily="18" charset="0"/>
                <a:ea typeface="Calibri" panose="020F0502020204030204" pitchFamily="34" charset="0"/>
                <a:cs typeface="Times New Roman" panose="02020603050405020304" pitchFamily="18" charset="0"/>
              </a:rPr>
              <a:t>QUEL EST LE </a:t>
            </a:r>
            <a:r>
              <a:rPr lang="fr-FR" sz="2400" b="1" dirty="0">
                <a:solidFill>
                  <a:srgbClr val="FF6600"/>
                </a:solidFill>
                <a:latin typeface="Calisto MT" panose="02040603050505030304" pitchFamily="18" charset="0"/>
                <a:ea typeface="Calibri" panose="020F0502020204030204" pitchFamily="34" charset="0"/>
                <a:cs typeface="Times New Roman" panose="02020603050405020304" pitchFamily="18" charset="0"/>
              </a:rPr>
              <a:t>TEMPS DE TRAVAIL ANNUEL ?</a:t>
            </a:r>
            <a:endParaRPr lang="fr-FR" sz="2400" dirty="0">
              <a:solidFill>
                <a:srgbClr val="FF6600"/>
              </a:solidFill>
              <a:effectLst/>
              <a:latin typeface="Calisto MT" panose="0204060305050503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493443" y="1389735"/>
            <a:ext cx="11360506" cy="5037276"/>
          </a:xfrm>
          <a:prstGeom prst="rect">
            <a:avLst/>
          </a:prstGeom>
        </p:spPr>
        <p:txBody>
          <a:bodyPr wrap="square">
            <a:spAutoFit/>
          </a:bodyPr>
          <a:lstStyle/>
          <a:p>
            <a:pPr algn="just">
              <a:lnSpc>
                <a:spcPct val="150000"/>
              </a:lnSpc>
              <a:spcAft>
                <a:spcPts val="800"/>
              </a:spcAft>
            </a:pPr>
            <a:r>
              <a:rPr lang="fr-FR" sz="2400" dirty="0">
                <a:latin typeface="Calisto MT" panose="02040603050505030304" pitchFamily="18" charset="0"/>
                <a:ea typeface="Calibri" panose="020F0502020204030204" pitchFamily="34" charset="0"/>
                <a:cs typeface="Times New Roman" panose="02020603050405020304" pitchFamily="18" charset="0"/>
              </a:rPr>
              <a:t>Durée hebdomadaire légale de travail : 40 heures. </a:t>
            </a:r>
          </a:p>
          <a:p>
            <a:pPr algn="just">
              <a:lnSpc>
                <a:spcPct val="150000"/>
              </a:lnSpc>
              <a:spcAft>
                <a:spcPts val="800"/>
              </a:spcAft>
            </a:pPr>
            <a:r>
              <a:rPr lang="fr-FR" sz="2400" dirty="0">
                <a:latin typeface="Calisto MT" panose="02040603050505030304" pitchFamily="18" charset="0"/>
                <a:ea typeface="Calibri" panose="020F0502020204030204" pitchFamily="34" charset="0"/>
                <a:cs typeface="Times New Roman" panose="02020603050405020304" pitchFamily="18" charset="0"/>
              </a:rPr>
              <a:t>Durée annuelle de </a:t>
            </a:r>
            <a:r>
              <a:rPr lang="fr-FR" sz="2400" dirty="0" smtClean="0">
                <a:latin typeface="Calisto MT" panose="02040603050505030304" pitchFamily="18" charset="0"/>
                <a:ea typeface="Calibri" panose="020F0502020204030204" pitchFamily="34" charset="0"/>
                <a:cs typeface="Times New Roman" panose="02020603050405020304" pitchFamily="18" charset="0"/>
              </a:rPr>
              <a:t>travail </a:t>
            </a:r>
            <a:r>
              <a:rPr lang="fr-FR" sz="2400" dirty="0">
                <a:latin typeface="Calisto MT" panose="02040603050505030304" pitchFamily="18" charset="0"/>
                <a:ea typeface="Calibri" panose="020F0502020204030204" pitchFamily="34" charset="0"/>
                <a:cs typeface="Times New Roman" panose="02020603050405020304" pitchFamily="18" charset="0"/>
              </a:rPr>
              <a:t>: 40 heures X 52 semaines = 2080 heures.</a:t>
            </a:r>
          </a:p>
          <a:p>
            <a:pPr algn="just">
              <a:lnSpc>
                <a:spcPct val="150000"/>
              </a:lnSpc>
              <a:spcAft>
                <a:spcPts val="800"/>
              </a:spcAft>
            </a:pPr>
            <a:r>
              <a:rPr lang="fr-FR" sz="2400" dirty="0">
                <a:latin typeface="Calisto MT" panose="02040603050505030304" pitchFamily="18" charset="0"/>
                <a:ea typeface="Calibri" panose="020F0502020204030204" pitchFamily="34" charset="0"/>
                <a:cs typeface="Times New Roman" panose="02020603050405020304" pitchFamily="18" charset="0"/>
              </a:rPr>
              <a:t>Durée de congé annuel : 40 heures x 4 semaines = 160 heures</a:t>
            </a:r>
          </a:p>
          <a:p>
            <a:pPr algn="just">
              <a:lnSpc>
                <a:spcPct val="150000"/>
              </a:lnSpc>
              <a:spcAft>
                <a:spcPts val="800"/>
              </a:spcAft>
            </a:pPr>
            <a:r>
              <a:rPr lang="fr-FR" sz="2400" dirty="0">
                <a:latin typeface="Calisto MT" panose="02040603050505030304" pitchFamily="18" charset="0"/>
                <a:ea typeface="Calibri" panose="020F0502020204030204" pitchFamily="34" charset="0"/>
                <a:cs typeface="Times New Roman" panose="02020603050405020304" pitchFamily="18" charset="0"/>
              </a:rPr>
              <a:t>Durée des jours fériés et non ouvrés : 8 heures X 10 jours = 80 heures</a:t>
            </a:r>
          </a:p>
          <a:p>
            <a:pPr algn="just">
              <a:lnSpc>
                <a:spcPct val="150000"/>
              </a:lnSpc>
              <a:spcAft>
                <a:spcPts val="800"/>
              </a:spcAft>
            </a:pPr>
            <a:r>
              <a:rPr lang="fr-FR" sz="2400" dirty="0">
                <a:latin typeface="Calisto MT" panose="02040603050505030304" pitchFamily="18" charset="0"/>
                <a:ea typeface="Calibri" panose="020F0502020204030204" pitchFamily="34" charset="0"/>
                <a:cs typeface="Times New Roman" panose="02020603050405020304" pitchFamily="18" charset="0"/>
              </a:rPr>
              <a:t>La durée annuelle légale de travail pour un agent travaillant à temps complet est fixée à : 2080 – 160 - 80 = </a:t>
            </a:r>
            <a:r>
              <a:rPr lang="fr-FR" sz="2400" b="1" dirty="0">
                <a:latin typeface="Calisto MT" panose="02040603050505030304" pitchFamily="18" charset="0"/>
                <a:ea typeface="Calibri" panose="020F0502020204030204" pitchFamily="34" charset="0"/>
                <a:cs typeface="Times New Roman" panose="02020603050405020304" pitchFamily="18" charset="0"/>
              </a:rPr>
              <a:t>1840 heures</a:t>
            </a:r>
            <a:endParaRPr lang="fr-FR" sz="2400" dirty="0">
              <a:latin typeface="Calisto MT" panose="02040603050505030304" pitchFamily="18" charset="0"/>
              <a:ea typeface="Calibri" panose="020F0502020204030204" pitchFamily="34" charset="0"/>
              <a:cs typeface="Times New Roman" panose="02020603050405020304" pitchFamily="18" charset="0"/>
            </a:endParaRPr>
          </a:p>
          <a:p>
            <a:pPr algn="just">
              <a:lnSpc>
                <a:spcPct val="150000"/>
              </a:lnSpc>
              <a:spcAft>
                <a:spcPts val="800"/>
              </a:spcAft>
            </a:pPr>
            <a:r>
              <a:rPr lang="fr-FR" sz="2400" b="1" dirty="0">
                <a:latin typeface="Calisto MT" panose="02040603050505030304" pitchFamily="18" charset="0"/>
                <a:ea typeface="Calibri" panose="020F0502020204030204" pitchFamily="34" charset="0"/>
                <a:cs typeface="Times New Roman" panose="02020603050405020304" pitchFamily="18" charset="0"/>
              </a:rPr>
              <a:t>La durée annuelle légale de travail pour un agent travaillant à temps complet est comprise entre : 1656 &lt; 1840 &lt; 2024</a:t>
            </a:r>
            <a:endParaRPr lang="fr-FR" sz="2400" dirty="0">
              <a:effectLst/>
              <a:latin typeface="Calisto MT" panose="0204060305050503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302155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a:spLocks noGrp="1"/>
          </p:cNvSpPr>
          <p:nvPr>
            <p:ph type="sldNum" sz="quarter" idx="12"/>
          </p:nvPr>
        </p:nvSpPr>
        <p:spPr bwMode="auto">
          <a:xfrm>
            <a:off x="11549063" y="6402187"/>
            <a:ext cx="642937" cy="441325"/>
          </a:xfrm>
          <a:prstGeom prst="ellipse">
            <a:avLst/>
          </a:prstGeom>
          <a:solidFill>
            <a:srgbClr val="FF66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fr-FR" altLang="fr-FR" sz="2000" b="1" dirty="0" smtClean="0">
                <a:solidFill>
                  <a:srgbClr val="FFFFFF"/>
                </a:solidFill>
                <a:latin typeface="Calisto MT" panose="02040603050505030304" pitchFamily="18" charset="0"/>
              </a:rPr>
              <a:t>8</a:t>
            </a:r>
            <a:endParaRPr lang="fr-FR" altLang="fr-FR" sz="2000" b="1" dirty="0">
              <a:solidFill>
                <a:srgbClr val="FFFFFF"/>
              </a:solidFill>
              <a:latin typeface="Calisto MT" panose="02040603050505030304" pitchFamily="18" charset="0"/>
            </a:endParaRPr>
          </a:p>
        </p:txBody>
      </p:sp>
      <p:grpSp>
        <p:nvGrpSpPr>
          <p:cNvPr id="9" name="Groupe 8"/>
          <p:cNvGrpSpPr/>
          <p:nvPr/>
        </p:nvGrpSpPr>
        <p:grpSpPr>
          <a:xfrm>
            <a:off x="38100" y="0"/>
            <a:ext cx="12022741" cy="845120"/>
            <a:chOff x="38100" y="0"/>
            <a:chExt cx="12022741" cy="845120"/>
          </a:xfrm>
        </p:grpSpPr>
        <p:sp>
          <p:nvSpPr>
            <p:cNvPr id="10" name="Rectangle 9"/>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7"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ZoneTexte 17"/>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9" name="Image 18"/>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
        <p:nvSpPr>
          <p:cNvPr id="2" name="Rectangle 1"/>
          <p:cNvSpPr/>
          <p:nvPr/>
        </p:nvSpPr>
        <p:spPr>
          <a:xfrm>
            <a:off x="243359" y="738053"/>
            <a:ext cx="11672491" cy="484300"/>
          </a:xfrm>
          <a:prstGeom prst="rect">
            <a:avLst/>
          </a:prstGeom>
        </p:spPr>
        <p:txBody>
          <a:bodyPr wrap="none">
            <a:spAutoFit/>
          </a:bodyPr>
          <a:lstStyle/>
          <a:p>
            <a:pPr lvl="0" algn="just">
              <a:lnSpc>
                <a:spcPct val="115000"/>
              </a:lnSpc>
              <a:spcAft>
                <a:spcPts val="800"/>
              </a:spcAft>
            </a:pPr>
            <a:r>
              <a:rPr lang="fr-FR" sz="2400" b="1" dirty="0" smtClean="0">
                <a:solidFill>
                  <a:srgbClr val="FF6600"/>
                </a:solidFill>
                <a:latin typeface="Calisto MT" panose="02040603050505030304" pitchFamily="18" charset="0"/>
                <a:ea typeface="Calibri" panose="020F0502020204030204" pitchFamily="34" charset="0"/>
                <a:cs typeface="Times New Roman" panose="02020603050405020304" pitchFamily="18" charset="0"/>
              </a:rPr>
              <a:t>II. COMMENT DETERMINER LA CHARGE (TEMPS) DE </a:t>
            </a:r>
            <a:r>
              <a:rPr lang="fr-FR" sz="2400" b="1" dirty="0">
                <a:solidFill>
                  <a:srgbClr val="FF6600"/>
                </a:solidFill>
                <a:latin typeface="Calisto MT" panose="02040603050505030304" pitchFamily="18" charset="0"/>
                <a:ea typeface="Calibri" panose="020F0502020204030204" pitchFamily="34" charset="0"/>
                <a:cs typeface="Times New Roman" panose="02020603050405020304" pitchFamily="18" charset="0"/>
              </a:rPr>
              <a:t>TRAVAIL ANNUEL ?</a:t>
            </a:r>
            <a:endParaRPr lang="fr-FR" sz="2400" dirty="0">
              <a:solidFill>
                <a:srgbClr val="FF6600"/>
              </a:solidFill>
              <a:effectLst/>
              <a:latin typeface="Calisto MT" panose="02040603050505030304" pitchFamily="18" charset="0"/>
              <a:ea typeface="Calibri" panose="020F0502020204030204" pitchFamily="34" charset="0"/>
              <a:cs typeface="Times New Roman" panose="02020603050405020304" pitchFamily="18" charset="0"/>
            </a:endParaRPr>
          </a:p>
        </p:txBody>
      </p:sp>
      <p:graphicFrame>
        <p:nvGraphicFramePr>
          <p:cNvPr id="4" name="Diagramme 3"/>
          <p:cNvGraphicFramePr/>
          <p:nvPr>
            <p:extLst>
              <p:ext uri="{D42A27DB-BD31-4B8C-83A1-F6EECF244321}">
                <p14:modId xmlns:p14="http://schemas.microsoft.com/office/powerpoint/2010/main" val="3301147100"/>
              </p:ext>
            </p:extLst>
          </p:nvPr>
        </p:nvGraphicFramePr>
        <p:xfrm>
          <a:off x="969963" y="1402080"/>
          <a:ext cx="10579100" cy="517289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3463445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a:spLocks noGrp="1"/>
          </p:cNvSpPr>
          <p:nvPr>
            <p:ph type="sldNum" sz="quarter" idx="12"/>
          </p:nvPr>
        </p:nvSpPr>
        <p:spPr bwMode="auto">
          <a:xfrm>
            <a:off x="11549063" y="6402187"/>
            <a:ext cx="642937" cy="441325"/>
          </a:xfrm>
          <a:prstGeom prst="ellipse">
            <a:avLst/>
          </a:prstGeom>
          <a:solidFill>
            <a:srgbClr val="FF66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fr-FR" altLang="fr-FR" sz="2000" b="1" dirty="0" smtClean="0">
                <a:solidFill>
                  <a:srgbClr val="FFFFFF"/>
                </a:solidFill>
                <a:latin typeface="Calisto MT" panose="02040603050505030304" pitchFamily="18" charset="0"/>
              </a:rPr>
              <a:t>8</a:t>
            </a:r>
            <a:endParaRPr lang="fr-FR" altLang="fr-FR" sz="2000" b="1" dirty="0">
              <a:solidFill>
                <a:srgbClr val="FFFFFF"/>
              </a:solidFill>
              <a:latin typeface="Calisto MT" panose="02040603050505030304" pitchFamily="18" charset="0"/>
            </a:endParaRPr>
          </a:p>
        </p:txBody>
      </p:sp>
      <p:grpSp>
        <p:nvGrpSpPr>
          <p:cNvPr id="9" name="Groupe 8"/>
          <p:cNvGrpSpPr/>
          <p:nvPr/>
        </p:nvGrpSpPr>
        <p:grpSpPr>
          <a:xfrm>
            <a:off x="38100" y="0"/>
            <a:ext cx="12022741" cy="845120"/>
            <a:chOff x="38100" y="0"/>
            <a:chExt cx="12022741" cy="845120"/>
          </a:xfrm>
        </p:grpSpPr>
        <p:sp>
          <p:nvSpPr>
            <p:cNvPr id="10" name="Rectangle 9"/>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7"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ZoneTexte 17"/>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9" name="Image 18"/>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
        <p:nvSpPr>
          <p:cNvPr id="2" name="Rectangle 1"/>
          <p:cNvSpPr/>
          <p:nvPr/>
        </p:nvSpPr>
        <p:spPr>
          <a:xfrm>
            <a:off x="243359" y="738053"/>
            <a:ext cx="11672491" cy="484300"/>
          </a:xfrm>
          <a:prstGeom prst="rect">
            <a:avLst/>
          </a:prstGeom>
        </p:spPr>
        <p:txBody>
          <a:bodyPr wrap="none">
            <a:spAutoFit/>
          </a:bodyPr>
          <a:lstStyle/>
          <a:p>
            <a:pPr lvl="0" algn="just">
              <a:lnSpc>
                <a:spcPct val="115000"/>
              </a:lnSpc>
              <a:spcAft>
                <a:spcPts val="800"/>
              </a:spcAft>
            </a:pPr>
            <a:r>
              <a:rPr lang="fr-FR" sz="2400" b="1" dirty="0" smtClean="0">
                <a:solidFill>
                  <a:srgbClr val="FF6600"/>
                </a:solidFill>
                <a:latin typeface="Calisto MT" panose="02040603050505030304" pitchFamily="18" charset="0"/>
                <a:ea typeface="Calibri" panose="020F0502020204030204" pitchFamily="34" charset="0"/>
                <a:cs typeface="Times New Roman" panose="02020603050405020304" pitchFamily="18" charset="0"/>
              </a:rPr>
              <a:t>II. COMMENT DETERMINER LA CHARGE (TEMPS) DE </a:t>
            </a:r>
            <a:r>
              <a:rPr lang="fr-FR" sz="2400" b="1" dirty="0">
                <a:solidFill>
                  <a:srgbClr val="FF6600"/>
                </a:solidFill>
                <a:latin typeface="Calisto MT" panose="02040603050505030304" pitchFamily="18" charset="0"/>
                <a:ea typeface="Calibri" panose="020F0502020204030204" pitchFamily="34" charset="0"/>
                <a:cs typeface="Times New Roman" panose="02020603050405020304" pitchFamily="18" charset="0"/>
              </a:rPr>
              <a:t>TRAVAIL ANNUEL ?</a:t>
            </a:r>
            <a:endParaRPr lang="fr-FR" sz="2400" dirty="0">
              <a:solidFill>
                <a:srgbClr val="FF6600"/>
              </a:solidFill>
              <a:effectLst/>
              <a:latin typeface="Calisto MT" panose="02040603050505030304" pitchFamily="18" charset="0"/>
              <a:ea typeface="Calibri" panose="020F0502020204030204" pitchFamily="34" charset="0"/>
              <a:cs typeface="Times New Roman" panose="02020603050405020304" pitchFamily="18" charset="0"/>
            </a:endParaRPr>
          </a:p>
        </p:txBody>
      </p:sp>
      <p:graphicFrame>
        <p:nvGraphicFramePr>
          <p:cNvPr id="3" name="Tableau 2"/>
          <p:cNvGraphicFramePr>
            <a:graphicFrameLocks noGrp="1"/>
          </p:cNvGraphicFramePr>
          <p:nvPr>
            <p:extLst>
              <p:ext uri="{D42A27DB-BD31-4B8C-83A1-F6EECF244321}">
                <p14:modId xmlns:p14="http://schemas.microsoft.com/office/powerpoint/2010/main" val="3227313871"/>
              </p:ext>
            </p:extLst>
          </p:nvPr>
        </p:nvGraphicFramePr>
        <p:xfrm>
          <a:off x="357445" y="1254125"/>
          <a:ext cx="11363500" cy="5575951"/>
        </p:xfrm>
        <a:graphic>
          <a:graphicData uri="http://schemas.openxmlformats.org/drawingml/2006/table">
            <a:tbl>
              <a:tblPr>
                <a:tableStyleId>{5C22544A-7EE6-4342-B048-85BDC9FD1C3A}</a:tableStyleId>
              </a:tblPr>
              <a:tblGrid>
                <a:gridCol w="2774615">
                  <a:extLst>
                    <a:ext uri="{9D8B030D-6E8A-4147-A177-3AD203B41FA5}">
                      <a16:colId xmlns:a16="http://schemas.microsoft.com/office/drawing/2014/main" val="3143741232"/>
                    </a:ext>
                  </a:extLst>
                </a:gridCol>
                <a:gridCol w="4843081">
                  <a:extLst>
                    <a:ext uri="{9D8B030D-6E8A-4147-A177-3AD203B41FA5}">
                      <a16:colId xmlns:a16="http://schemas.microsoft.com/office/drawing/2014/main" val="421485907"/>
                    </a:ext>
                  </a:extLst>
                </a:gridCol>
                <a:gridCol w="1448872">
                  <a:extLst>
                    <a:ext uri="{9D8B030D-6E8A-4147-A177-3AD203B41FA5}">
                      <a16:colId xmlns:a16="http://schemas.microsoft.com/office/drawing/2014/main" val="3663981032"/>
                    </a:ext>
                  </a:extLst>
                </a:gridCol>
                <a:gridCol w="1048482">
                  <a:extLst>
                    <a:ext uri="{9D8B030D-6E8A-4147-A177-3AD203B41FA5}">
                      <a16:colId xmlns:a16="http://schemas.microsoft.com/office/drawing/2014/main" val="3110277512"/>
                    </a:ext>
                  </a:extLst>
                </a:gridCol>
                <a:gridCol w="1248450">
                  <a:extLst>
                    <a:ext uri="{9D8B030D-6E8A-4147-A177-3AD203B41FA5}">
                      <a16:colId xmlns:a16="http://schemas.microsoft.com/office/drawing/2014/main" val="459476499"/>
                    </a:ext>
                  </a:extLst>
                </a:gridCol>
              </a:tblGrid>
              <a:tr h="923810">
                <a:tc>
                  <a:txBody>
                    <a:bodyPr/>
                    <a:lstStyle/>
                    <a:p>
                      <a:pPr algn="ctr" fontAlgn="ctr"/>
                      <a:r>
                        <a:rPr lang="fr-FR" sz="1600" b="1" u="none" strike="noStrike" dirty="0">
                          <a:solidFill>
                            <a:schemeClr val="tx1"/>
                          </a:solidFill>
                          <a:effectLst/>
                          <a:latin typeface="Calisto MT" panose="02040603050505030304" pitchFamily="18" charset="0"/>
                        </a:rPr>
                        <a:t>Activités</a:t>
                      </a:r>
                      <a:endParaRPr lang="fr-FR" sz="1600" b="1"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dirty="0">
                          <a:solidFill>
                            <a:schemeClr val="tx1"/>
                          </a:solidFill>
                          <a:effectLst/>
                          <a:latin typeface="Calisto MT" panose="02040603050505030304" pitchFamily="18" charset="0"/>
                        </a:rPr>
                        <a:t>Tâches</a:t>
                      </a:r>
                      <a:endParaRPr lang="fr-FR" sz="1600" b="1"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dirty="0">
                          <a:solidFill>
                            <a:schemeClr val="tx1"/>
                          </a:solidFill>
                          <a:effectLst/>
                          <a:latin typeface="Calisto MT" panose="02040603050505030304" pitchFamily="18" charset="0"/>
                        </a:rPr>
                        <a:t>Durée de la tâche (minutes)</a:t>
                      </a:r>
                      <a:endParaRPr lang="fr-FR" sz="1600" b="1"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dirty="0">
                          <a:solidFill>
                            <a:schemeClr val="tx1"/>
                          </a:solidFill>
                          <a:effectLst/>
                          <a:latin typeface="Calisto MT" panose="02040603050505030304" pitchFamily="18" charset="0"/>
                        </a:rPr>
                        <a:t>Fréquence annuelle de la tâche</a:t>
                      </a:r>
                      <a:endParaRPr lang="fr-FR" sz="1600" b="1"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fr-FR" sz="1600" b="1" u="none" strike="noStrike" dirty="0">
                          <a:solidFill>
                            <a:schemeClr val="tx1"/>
                          </a:solidFill>
                          <a:effectLst/>
                          <a:latin typeface="Calisto MT" panose="02040603050505030304" pitchFamily="18" charset="0"/>
                        </a:rPr>
                        <a:t>Durée  annuel de la tâche (minutes)</a:t>
                      </a:r>
                      <a:endParaRPr lang="fr-FR" sz="1600" b="1"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1739328"/>
                  </a:ext>
                </a:extLst>
              </a:tr>
              <a:tr h="463049">
                <a:tc rowSpan="2">
                  <a:txBody>
                    <a:bodyPr/>
                    <a:lstStyle/>
                    <a:p>
                      <a:pPr algn="ctr" fontAlgn="ctr"/>
                      <a:r>
                        <a:rPr lang="fr-FR" sz="1600" b="0" u="none" strike="noStrike" dirty="0">
                          <a:solidFill>
                            <a:schemeClr val="tx1"/>
                          </a:solidFill>
                          <a:effectLst/>
                          <a:latin typeface="Calisto MT" panose="02040603050505030304" pitchFamily="18" charset="0"/>
                        </a:rPr>
                        <a:t>Produit le plan d’actions du service</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fr-FR" sz="1400" b="0" u="none" strike="noStrike" dirty="0">
                          <a:solidFill>
                            <a:schemeClr val="tx1"/>
                          </a:solidFill>
                          <a:effectLst/>
                          <a:latin typeface="Calisto MT" panose="02040603050505030304" pitchFamily="18" charset="0"/>
                        </a:rPr>
                        <a:t>Séance préparatoire du plan d’actions en interne</a:t>
                      </a:r>
                      <a:endParaRPr lang="fr-FR" sz="1400" b="0" i="0" u="none" strike="noStrike" dirty="0">
                        <a:solidFill>
                          <a:schemeClr val="tx1"/>
                        </a:solidFill>
                        <a:effectLst/>
                        <a:latin typeface="Calisto MT" panose="02040603050505030304" pitchFamily="18" charset="0"/>
                      </a:endParaRPr>
                    </a:p>
                  </a:txBody>
                  <a:tcPr marL="79468"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400" b="0" u="none" strike="noStrike" dirty="0">
                          <a:solidFill>
                            <a:schemeClr val="tx1"/>
                          </a:solidFill>
                          <a:effectLst/>
                          <a:latin typeface="Calisto MT" panose="02040603050505030304" pitchFamily="18" charset="0"/>
                        </a:rPr>
                        <a:t>240</a:t>
                      </a:r>
                      <a:endParaRPr lang="fr-FR" sz="14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400" b="0" u="none" strike="noStrike" dirty="0">
                          <a:solidFill>
                            <a:schemeClr val="tx1"/>
                          </a:solidFill>
                          <a:effectLst/>
                          <a:latin typeface="Calisto MT" panose="02040603050505030304" pitchFamily="18" charset="0"/>
                        </a:rPr>
                        <a:t>1</a:t>
                      </a:r>
                      <a:endParaRPr lang="fr-FR" sz="14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400" b="0" u="none" strike="noStrike">
                          <a:solidFill>
                            <a:schemeClr val="tx1"/>
                          </a:solidFill>
                          <a:effectLst/>
                          <a:latin typeface="Calisto MT" panose="02040603050505030304" pitchFamily="18" charset="0"/>
                        </a:rPr>
                        <a:t>240</a:t>
                      </a:r>
                      <a:endParaRPr lang="fr-FR" sz="1400" b="0" i="0" u="none" strike="noStrike">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23961293"/>
                  </a:ext>
                </a:extLst>
              </a:tr>
              <a:tr h="615414">
                <a:tc vMerge="1">
                  <a:txBody>
                    <a:bodyPr/>
                    <a:lstStyle/>
                    <a:p>
                      <a:endParaRPr lang="fr-FR"/>
                    </a:p>
                  </a:txBody>
                  <a:tcPr/>
                </a:tc>
                <a:tc>
                  <a:txBody>
                    <a:bodyPr/>
                    <a:lstStyle/>
                    <a:p>
                      <a:pPr algn="l" fontAlgn="ctr"/>
                      <a:r>
                        <a:rPr lang="fr-FR" sz="1600" b="0" u="none" strike="noStrike" dirty="0">
                          <a:solidFill>
                            <a:schemeClr val="tx1"/>
                          </a:solidFill>
                          <a:effectLst/>
                          <a:latin typeface="Calisto MT" panose="02040603050505030304" pitchFamily="18" charset="0"/>
                        </a:rPr>
                        <a:t>Séances de validation du plan d’actions avec la </a:t>
                      </a:r>
                      <a:r>
                        <a:rPr lang="fr-FR" sz="1600" b="0" u="none" strike="noStrike" dirty="0" smtClean="0">
                          <a:solidFill>
                            <a:schemeClr val="tx1"/>
                          </a:solidFill>
                          <a:effectLst/>
                          <a:latin typeface="Calisto MT" panose="02040603050505030304" pitchFamily="18" charset="0"/>
                        </a:rPr>
                        <a:t>hiérarchie</a:t>
                      </a:r>
                      <a:endParaRPr lang="fr-FR" sz="1600" b="0" i="0" u="none" strike="noStrike" dirty="0">
                        <a:solidFill>
                          <a:schemeClr val="tx1"/>
                        </a:solidFill>
                        <a:effectLst/>
                        <a:latin typeface="Calisto MT" panose="02040603050505030304" pitchFamily="18" charset="0"/>
                      </a:endParaRPr>
                    </a:p>
                  </a:txBody>
                  <a:tcPr marL="79468"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90</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1</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90</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3324244"/>
                  </a:ext>
                </a:extLst>
              </a:tr>
              <a:tr h="370853">
                <a:tc rowSpan="4">
                  <a:txBody>
                    <a:bodyPr/>
                    <a:lstStyle/>
                    <a:p>
                      <a:pPr algn="ctr" fontAlgn="ctr"/>
                      <a:r>
                        <a:rPr lang="fr-FR" sz="1600" b="0" u="none" strike="noStrike" dirty="0">
                          <a:solidFill>
                            <a:schemeClr val="tx1"/>
                          </a:solidFill>
                          <a:effectLst/>
                          <a:latin typeface="Calisto MT" panose="02040603050505030304" pitchFamily="18" charset="0"/>
                        </a:rPr>
                        <a:t>Coordonne et anime les activités du service</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fr-FR" sz="1600" b="0" u="none" strike="noStrike" dirty="0">
                          <a:solidFill>
                            <a:schemeClr val="tx1"/>
                          </a:solidFill>
                          <a:effectLst/>
                          <a:latin typeface="Calisto MT" panose="02040603050505030304" pitchFamily="18" charset="0"/>
                        </a:rPr>
                        <a:t>Prépare les réunions hebdomadaires de direction</a:t>
                      </a:r>
                      <a:endParaRPr lang="fr-FR" sz="1600" b="0" i="0" u="none" strike="noStrike" dirty="0">
                        <a:solidFill>
                          <a:schemeClr val="tx1"/>
                        </a:solidFill>
                        <a:effectLst/>
                        <a:latin typeface="Calisto MT" panose="02040603050505030304" pitchFamily="18" charset="0"/>
                      </a:endParaRPr>
                    </a:p>
                  </a:txBody>
                  <a:tcPr marL="79468"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120</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24</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2 880</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4098912"/>
                  </a:ext>
                </a:extLst>
              </a:tr>
              <a:tr h="370853">
                <a:tc vMerge="1">
                  <a:txBody>
                    <a:bodyPr/>
                    <a:lstStyle/>
                    <a:p>
                      <a:endParaRPr lang="fr-FR"/>
                    </a:p>
                  </a:txBody>
                  <a:tcPr/>
                </a:tc>
                <a:tc>
                  <a:txBody>
                    <a:bodyPr/>
                    <a:lstStyle/>
                    <a:p>
                      <a:pPr algn="l" fontAlgn="ctr"/>
                      <a:r>
                        <a:rPr lang="fr-FR" sz="1600" b="0" u="none" strike="noStrike" dirty="0">
                          <a:solidFill>
                            <a:schemeClr val="tx1"/>
                          </a:solidFill>
                          <a:effectLst/>
                          <a:latin typeface="Calisto MT" panose="02040603050505030304" pitchFamily="18" charset="0"/>
                        </a:rPr>
                        <a:t>Participe aux réunions hebdomadaires de la DRH </a:t>
                      </a:r>
                      <a:endParaRPr lang="fr-FR" sz="1600" b="0" i="0" u="none" strike="noStrike" dirty="0">
                        <a:solidFill>
                          <a:schemeClr val="tx1"/>
                        </a:solidFill>
                        <a:effectLst/>
                        <a:latin typeface="Calisto MT" panose="02040603050505030304" pitchFamily="18" charset="0"/>
                      </a:endParaRPr>
                    </a:p>
                  </a:txBody>
                  <a:tcPr marL="79468"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120</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48</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5 760</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86632977"/>
                  </a:ext>
                </a:extLst>
              </a:tr>
              <a:tr h="355574">
                <a:tc vMerge="1">
                  <a:txBody>
                    <a:bodyPr/>
                    <a:lstStyle/>
                    <a:p>
                      <a:endParaRPr lang="fr-FR"/>
                    </a:p>
                  </a:txBody>
                  <a:tcPr/>
                </a:tc>
                <a:tc>
                  <a:txBody>
                    <a:bodyPr/>
                    <a:lstStyle/>
                    <a:p>
                      <a:pPr algn="l" fontAlgn="ctr"/>
                      <a:r>
                        <a:rPr lang="fr-FR" sz="1600" b="0" u="none" strike="noStrike" dirty="0">
                          <a:solidFill>
                            <a:schemeClr val="tx1"/>
                          </a:solidFill>
                          <a:effectLst/>
                          <a:latin typeface="Calisto MT" panose="02040603050505030304" pitchFamily="18" charset="0"/>
                        </a:rPr>
                        <a:t>Accueil téléphonique</a:t>
                      </a:r>
                      <a:endParaRPr lang="fr-FR" sz="1600" b="0" i="0" u="none" strike="noStrike" dirty="0">
                        <a:solidFill>
                          <a:schemeClr val="tx1"/>
                        </a:solidFill>
                        <a:effectLst/>
                        <a:latin typeface="Calisto MT" panose="02040603050505030304" pitchFamily="18" charset="0"/>
                      </a:endParaRPr>
                    </a:p>
                  </a:txBody>
                  <a:tcPr marL="79468"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5</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a:solidFill>
                            <a:schemeClr val="tx1"/>
                          </a:solidFill>
                          <a:effectLst/>
                          <a:latin typeface="Calisto MT" panose="02040603050505030304" pitchFamily="18" charset="0"/>
                        </a:rPr>
                        <a:t>1 200</a:t>
                      </a:r>
                      <a:endParaRPr lang="fr-FR" sz="1600" b="0" i="0" u="none" strike="noStrike">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6 000</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26598780"/>
                  </a:ext>
                </a:extLst>
              </a:tr>
              <a:tr h="382385">
                <a:tc vMerge="1">
                  <a:txBody>
                    <a:bodyPr/>
                    <a:lstStyle/>
                    <a:p>
                      <a:endParaRPr lang="fr-FR"/>
                    </a:p>
                  </a:txBody>
                  <a:tcPr/>
                </a:tc>
                <a:tc>
                  <a:txBody>
                    <a:bodyPr/>
                    <a:lstStyle/>
                    <a:p>
                      <a:pPr algn="l" fontAlgn="ctr"/>
                      <a:r>
                        <a:rPr lang="fr-FR" sz="1600" b="0" u="none" strike="noStrike" dirty="0">
                          <a:solidFill>
                            <a:schemeClr val="tx1"/>
                          </a:solidFill>
                          <a:effectLst/>
                          <a:latin typeface="Calisto MT" panose="02040603050505030304" pitchFamily="18" charset="0"/>
                        </a:rPr>
                        <a:t>Accueil physique</a:t>
                      </a:r>
                      <a:endParaRPr lang="fr-FR" sz="1600" b="0" i="0" u="none" strike="noStrike" dirty="0">
                        <a:solidFill>
                          <a:schemeClr val="tx1"/>
                        </a:solidFill>
                        <a:effectLst/>
                        <a:latin typeface="Calisto MT" panose="02040603050505030304" pitchFamily="18" charset="0"/>
                      </a:endParaRPr>
                    </a:p>
                  </a:txBody>
                  <a:tcPr marL="79468"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10</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240</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2 400</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549630"/>
                  </a:ext>
                </a:extLst>
              </a:tr>
              <a:tr h="581891">
                <a:tc rowSpan="4">
                  <a:txBody>
                    <a:bodyPr/>
                    <a:lstStyle/>
                    <a:p>
                      <a:pPr algn="ctr" fontAlgn="ctr"/>
                      <a:r>
                        <a:rPr lang="fr-FR" sz="1600" b="0" u="none" strike="noStrike">
                          <a:solidFill>
                            <a:schemeClr val="tx1"/>
                          </a:solidFill>
                          <a:effectLst/>
                          <a:latin typeface="Calisto MT" panose="02040603050505030304" pitchFamily="18" charset="0"/>
                        </a:rPr>
                        <a:t>Veille au traitement des charges sociales et fiscales</a:t>
                      </a:r>
                      <a:endParaRPr lang="fr-FR" sz="1600" b="0" i="0" u="none" strike="noStrike">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fr-FR" sz="1600" b="0" u="none" strike="noStrike">
                          <a:solidFill>
                            <a:schemeClr val="tx1"/>
                          </a:solidFill>
                          <a:effectLst/>
                          <a:latin typeface="Calisto MT" panose="02040603050505030304" pitchFamily="18" charset="0"/>
                        </a:rPr>
                        <a:t>Vérifie la déclaration des charges sociales et fiscales</a:t>
                      </a:r>
                      <a:endParaRPr lang="fr-FR" sz="1600" b="0" i="0" u="none" strike="noStrike">
                        <a:solidFill>
                          <a:schemeClr val="tx1"/>
                        </a:solidFill>
                        <a:effectLst/>
                        <a:latin typeface="Calisto MT" panose="02040603050505030304" pitchFamily="18" charset="0"/>
                      </a:endParaRPr>
                    </a:p>
                  </a:txBody>
                  <a:tcPr marL="79468"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60</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1</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60</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75467117"/>
                  </a:ext>
                </a:extLst>
              </a:tr>
              <a:tr h="340822">
                <a:tc vMerge="1">
                  <a:txBody>
                    <a:bodyPr/>
                    <a:lstStyle/>
                    <a:p>
                      <a:endParaRPr lang="fr-FR"/>
                    </a:p>
                  </a:txBody>
                  <a:tcPr/>
                </a:tc>
                <a:tc>
                  <a:txBody>
                    <a:bodyPr/>
                    <a:lstStyle/>
                    <a:p>
                      <a:pPr algn="l" fontAlgn="ctr"/>
                      <a:r>
                        <a:rPr lang="fr-FR" sz="1600" b="0" u="none" strike="noStrike">
                          <a:solidFill>
                            <a:schemeClr val="tx1"/>
                          </a:solidFill>
                          <a:effectLst/>
                          <a:latin typeface="Calisto MT" panose="02040603050505030304" pitchFamily="18" charset="0"/>
                        </a:rPr>
                        <a:t>Vérifie la DISA</a:t>
                      </a:r>
                      <a:endParaRPr lang="fr-FR" sz="1600" b="0" i="0" u="none" strike="noStrike">
                        <a:solidFill>
                          <a:schemeClr val="tx1"/>
                        </a:solidFill>
                        <a:effectLst/>
                        <a:latin typeface="Calisto MT" panose="02040603050505030304" pitchFamily="18" charset="0"/>
                      </a:endParaRPr>
                    </a:p>
                  </a:txBody>
                  <a:tcPr marL="79468"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a:solidFill>
                            <a:schemeClr val="tx1"/>
                          </a:solidFill>
                          <a:effectLst/>
                          <a:latin typeface="Calisto MT" panose="02040603050505030304" pitchFamily="18" charset="0"/>
                        </a:rPr>
                        <a:t>480</a:t>
                      </a:r>
                      <a:endParaRPr lang="fr-FR" sz="1600" b="0" i="0" u="none" strike="noStrike">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1</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480</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64926559"/>
                  </a:ext>
                </a:extLst>
              </a:tr>
              <a:tr h="340822">
                <a:tc vMerge="1">
                  <a:txBody>
                    <a:bodyPr/>
                    <a:lstStyle/>
                    <a:p>
                      <a:endParaRPr lang="fr-FR"/>
                    </a:p>
                  </a:txBody>
                  <a:tcPr/>
                </a:tc>
                <a:tc>
                  <a:txBody>
                    <a:bodyPr/>
                    <a:lstStyle/>
                    <a:p>
                      <a:pPr algn="l" fontAlgn="ctr"/>
                      <a:r>
                        <a:rPr lang="fr-FR" sz="1600" b="0" u="none" strike="noStrike">
                          <a:solidFill>
                            <a:schemeClr val="tx1"/>
                          </a:solidFill>
                          <a:effectLst/>
                          <a:latin typeface="Calisto MT" panose="02040603050505030304" pitchFamily="18" charset="0"/>
                        </a:rPr>
                        <a:t>Vérifie la DASC</a:t>
                      </a:r>
                      <a:endParaRPr lang="fr-FR" sz="1600" b="0" i="0" u="none" strike="noStrike">
                        <a:solidFill>
                          <a:schemeClr val="tx1"/>
                        </a:solidFill>
                        <a:effectLst/>
                        <a:latin typeface="Calisto MT" panose="02040603050505030304" pitchFamily="18" charset="0"/>
                      </a:endParaRPr>
                    </a:p>
                  </a:txBody>
                  <a:tcPr marL="79468"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a:solidFill>
                            <a:schemeClr val="tx1"/>
                          </a:solidFill>
                          <a:effectLst/>
                          <a:latin typeface="Calisto MT" panose="02040603050505030304" pitchFamily="18" charset="0"/>
                        </a:rPr>
                        <a:t>60</a:t>
                      </a:r>
                      <a:endParaRPr lang="fr-FR" sz="1600" b="0" i="0" u="none" strike="noStrike">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1</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60</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91669126"/>
                  </a:ext>
                </a:extLst>
              </a:tr>
              <a:tr h="517428">
                <a:tc vMerge="1">
                  <a:txBody>
                    <a:bodyPr/>
                    <a:lstStyle/>
                    <a:p>
                      <a:endParaRPr lang="fr-FR"/>
                    </a:p>
                  </a:txBody>
                  <a:tcPr/>
                </a:tc>
                <a:tc>
                  <a:txBody>
                    <a:bodyPr/>
                    <a:lstStyle/>
                    <a:p>
                      <a:pPr algn="l" fontAlgn="ctr"/>
                      <a:r>
                        <a:rPr lang="fr-FR" sz="1600" b="0" u="none" strike="noStrike">
                          <a:solidFill>
                            <a:schemeClr val="tx1"/>
                          </a:solidFill>
                          <a:effectLst/>
                          <a:latin typeface="Calisto MT" panose="02040603050505030304" pitchFamily="18" charset="0"/>
                        </a:rPr>
                        <a:t>S’assure de la production des états de paiement des charges sociales et fiscales</a:t>
                      </a:r>
                      <a:endParaRPr lang="fr-FR" sz="1600" b="0" i="0" u="none" strike="noStrike">
                        <a:solidFill>
                          <a:schemeClr val="tx1"/>
                        </a:solidFill>
                        <a:effectLst/>
                        <a:latin typeface="Calisto MT" panose="02040603050505030304" pitchFamily="18" charset="0"/>
                      </a:endParaRPr>
                    </a:p>
                  </a:txBody>
                  <a:tcPr marL="79468"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a:solidFill>
                            <a:schemeClr val="tx1"/>
                          </a:solidFill>
                          <a:effectLst/>
                          <a:latin typeface="Calisto MT" panose="02040603050505030304" pitchFamily="18" charset="0"/>
                        </a:rPr>
                        <a:t>30</a:t>
                      </a:r>
                      <a:endParaRPr lang="fr-FR" sz="1600" b="0" i="0" u="none" strike="noStrike">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1</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fr-FR" sz="1600" b="0" u="none" strike="noStrike" dirty="0">
                          <a:solidFill>
                            <a:schemeClr val="tx1"/>
                          </a:solidFill>
                          <a:effectLst/>
                          <a:latin typeface="Calisto MT" panose="02040603050505030304" pitchFamily="18" charset="0"/>
                        </a:rPr>
                        <a:t>30</a:t>
                      </a:r>
                      <a:endParaRPr lang="fr-FR" sz="1600" b="0" i="0" u="none" strike="noStrike" dirty="0">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15596789"/>
                  </a:ext>
                </a:extLst>
              </a:tr>
              <a:tr h="211916">
                <a:tc gridSpan="4">
                  <a:txBody>
                    <a:bodyPr/>
                    <a:lstStyle/>
                    <a:p>
                      <a:pPr algn="ctr" fontAlgn="ctr"/>
                      <a:r>
                        <a:rPr lang="fr-FR" sz="1600" b="1" u="none" strike="noStrike">
                          <a:solidFill>
                            <a:schemeClr val="tx1"/>
                          </a:solidFill>
                          <a:effectLst/>
                          <a:latin typeface="Calisto MT" panose="02040603050505030304" pitchFamily="18" charset="0"/>
                        </a:rPr>
                        <a:t>TOTAL</a:t>
                      </a:r>
                      <a:endParaRPr lang="fr-FR" sz="1600" b="1" i="0" u="none" strike="noStrike">
                        <a:solidFill>
                          <a:schemeClr val="tx1"/>
                        </a:solidFill>
                        <a:effectLst/>
                        <a:latin typeface="Calisto MT" panose="02040603050505030304" pitchFamily="18" charset="0"/>
                      </a:endParaRPr>
                    </a:p>
                  </a:txBody>
                  <a:tcPr marL="8830" marR="8830" marT="883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fontAlgn="b"/>
                      <a:r>
                        <a:rPr lang="fr-FR" sz="1600" b="1" u="none" strike="noStrike" dirty="0">
                          <a:solidFill>
                            <a:schemeClr val="tx1"/>
                          </a:solidFill>
                          <a:effectLst/>
                          <a:latin typeface="Calisto MT" panose="02040603050505030304" pitchFamily="18" charset="0"/>
                        </a:rPr>
                        <a:t>18 000</a:t>
                      </a:r>
                      <a:endParaRPr lang="fr-FR" sz="1600" b="1" i="0" u="none" strike="noStrike" dirty="0">
                        <a:solidFill>
                          <a:schemeClr val="tx1"/>
                        </a:solidFill>
                        <a:effectLst/>
                        <a:latin typeface="Calisto MT" panose="02040603050505030304" pitchFamily="18" charset="0"/>
                      </a:endParaRPr>
                    </a:p>
                  </a:txBody>
                  <a:tcPr marL="8830" marR="8830" marT="883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96494825"/>
                  </a:ext>
                </a:extLst>
              </a:tr>
            </a:tbl>
          </a:graphicData>
        </a:graphic>
      </p:graphicFrame>
    </p:spTree>
    <p:extLst>
      <p:ext uri="{BB962C8B-B14F-4D97-AF65-F5344CB8AC3E}">
        <p14:creationId xmlns:p14="http://schemas.microsoft.com/office/powerpoint/2010/main" val="34803790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7"/>
          <p:cNvSpPr txBox="1">
            <a:spLocks noChangeArrowheads="1"/>
          </p:cNvSpPr>
          <p:nvPr/>
        </p:nvSpPr>
        <p:spPr bwMode="auto">
          <a:xfrm>
            <a:off x="1743681" y="2796822"/>
            <a:ext cx="8693833" cy="1477328"/>
          </a:xfrm>
          <a:prstGeom prst="rect">
            <a:avLst/>
          </a:prstGeom>
          <a:noFill/>
          <a:ln w="38100">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r-FR" altLang="fr-FR" sz="4500" b="1" dirty="0" smtClean="0">
                <a:solidFill>
                  <a:srgbClr val="FF6600"/>
                </a:solidFill>
                <a:latin typeface="Calisto MT" panose="02040603050505030304" pitchFamily="18" charset="0"/>
              </a:rPr>
              <a:t>MERCI DE  VOTRE AIMABLE ATTENTION</a:t>
            </a:r>
            <a:endParaRPr lang="fr-FR" altLang="fr-FR" sz="4500" b="1" dirty="0">
              <a:solidFill>
                <a:srgbClr val="FF6600"/>
              </a:solidFill>
              <a:latin typeface="Calisto MT" panose="02040603050505030304" pitchFamily="18" charset="0"/>
            </a:endParaRPr>
          </a:p>
        </p:txBody>
      </p:sp>
      <p:grpSp>
        <p:nvGrpSpPr>
          <p:cNvPr id="7" name="Groupe 6"/>
          <p:cNvGrpSpPr/>
          <p:nvPr/>
        </p:nvGrpSpPr>
        <p:grpSpPr>
          <a:xfrm>
            <a:off x="38100" y="0"/>
            <a:ext cx="12022741" cy="845120"/>
            <a:chOff x="38100" y="0"/>
            <a:chExt cx="12022741" cy="845120"/>
          </a:xfrm>
        </p:grpSpPr>
        <p:sp>
          <p:nvSpPr>
            <p:cNvPr id="8" name="Rectangle 7"/>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9"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ZoneTexte 9"/>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6" name="Image 15"/>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Tree>
    <p:extLst>
      <p:ext uri="{BB962C8B-B14F-4D97-AF65-F5344CB8AC3E}">
        <p14:creationId xmlns:p14="http://schemas.microsoft.com/office/powerpoint/2010/main" val="1352649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1342768"/>
            <a:ext cx="12192001" cy="3303373"/>
          </a:xfrm>
          <a:prstGeom prst="rect">
            <a:avLst/>
          </a:prstGeom>
          <a:solidFill>
            <a:srgbClr val="FF660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5000" b="1" dirty="0" smtClean="0">
                <a:solidFill>
                  <a:schemeClr val="bg1"/>
                </a:solidFill>
                <a:latin typeface="Calisto MT" panose="02040603050505030304" pitchFamily="18" charset="0"/>
              </a:rPr>
              <a:t>METHODOLOGIE DE  DIMENSIONNEMENT OU PESEE DES POSTES DE TRAVAIL</a:t>
            </a:r>
            <a:endParaRPr lang="fr-FR" sz="4400" b="1" dirty="0">
              <a:solidFill>
                <a:schemeClr val="bg1"/>
              </a:solidFill>
              <a:latin typeface="Calisto MT" panose="02040603050505030304" pitchFamily="18" charset="0"/>
            </a:endParaRPr>
          </a:p>
        </p:txBody>
      </p:sp>
      <p:grpSp>
        <p:nvGrpSpPr>
          <p:cNvPr id="8" name="Groupe 7"/>
          <p:cNvGrpSpPr/>
          <p:nvPr/>
        </p:nvGrpSpPr>
        <p:grpSpPr>
          <a:xfrm>
            <a:off x="38100" y="0"/>
            <a:ext cx="12022741" cy="845120"/>
            <a:chOff x="38100" y="0"/>
            <a:chExt cx="12022741" cy="845120"/>
          </a:xfrm>
        </p:grpSpPr>
        <p:sp>
          <p:nvSpPr>
            <p:cNvPr id="9" name="Rectangle 8"/>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0"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ZoneTexte 14"/>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6" name="Image 15"/>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Tree>
    <p:extLst>
      <p:ext uri="{BB962C8B-B14F-4D97-AF65-F5344CB8AC3E}">
        <p14:creationId xmlns:p14="http://schemas.microsoft.com/office/powerpoint/2010/main" val="31057482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a:spLocks noGrp="1"/>
          </p:cNvSpPr>
          <p:nvPr>
            <p:ph type="sldNum" sz="quarter" idx="12"/>
          </p:nvPr>
        </p:nvSpPr>
        <p:spPr bwMode="auto">
          <a:xfrm>
            <a:off x="11549063" y="6402187"/>
            <a:ext cx="642937" cy="441325"/>
          </a:xfrm>
          <a:prstGeom prst="ellipse">
            <a:avLst/>
          </a:prstGeom>
          <a:solidFill>
            <a:srgbClr val="FF66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fr-FR" altLang="fr-FR" sz="2000" b="1" dirty="0" smtClean="0">
                <a:solidFill>
                  <a:srgbClr val="FFFFFF"/>
                </a:solidFill>
                <a:latin typeface="Calisto MT" panose="02040603050505030304" pitchFamily="18" charset="0"/>
              </a:rPr>
              <a:t>3</a:t>
            </a:r>
            <a:endParaRPr lang="fr-FR" altLang="fr-FR" sz="2000" b="1" dirty="0">
              <a:solidFill>
                <a:srgbClr val="FFFFFF"/>
              </a:solidFill>
              <a:latin typeface="Calisto MT" panose="02040603050505030304" pitchFamily="18" charset="0"/>
            </a:endParaRPr>
          </a:p>
        </p:txBody>
      </p:sp>
      <p:sp>
        <p:nvSpPr>
          <p:cNvPr id="12" name="ZoneTexte 11"/>
          <p:cNvSpPr txBox="1"/>
          <p:nvPr/>
        </p:nvSpPr>
        <p:spPr>
          <a:xfrm>
            <a:off x="1000127" y="895508"/>
            <a:ext cx="10370606" cy="584775"/>
          </a:xfrm>
          <a:prstGeom prst="rect">
            <a:avLst/>
          </a:prstGeom>
          <a:solidFill>
            <a:schemeClr val="accent4">
              <a:lumMod val="60000"/>
              <a:lumOff val="40000"/>
            </a:schemeClr>
          </a:solidFill>
          <a:ln>
            <a:noFill/>
          </a:ln>
          <a:effectLst/>
          <a:scene3d>
            <a:camera prst="orthographicFront">
              <a:rot lat="0" lon="0" rev="0"/>
            </a:camera>
            <a:lightRig rig="chilly" dir="t">
              <a:rot lat="0" lon="0" rev="18480000"/>
            </a:lightRig>
          </a:scene3d>
          <a:sp3d prstMaterial="clear">
            <a:bevelT h="63500"/>
          </a:sp3d>
        </p:spPr>
        <p:txBody>
          <a:bodyPr wrap="square" rtlCol="0">
            <a:spAutoFit/>
          </a:bodyPr>
          <a:lstStyle/>
          <a:p>
            <a:pPr algn="ctr"/>
            <a:r>
              <a:rPr lang="fr-FR" sz="3200" b="1" dirty="0" smtClean="0">
                <a:solidFill>
                  <a:srgbClr val="FF6600"/>
                </a:solidFill>
                <a:latin typeface="Calisto MT" panose="02040603050505030304" pitchFamily="18" charset="0"/>
              </a:rPr>
              <a:t>Plan de présentation</a:t>
            </a:r>
            <a:endParaRPr lang="fr-FR" sz="3200" b="1" dirty="0">
              <a:solidFill>
                <a:srgbClr val="FF6600"/>
              </a:solidFill>
              <a:latin typeface="Calisto MT" panose="02040603050505030304" pitchFamily="18" charset="0"/>
            </a:endParaRPr>
          </a:p>
        </p:txBody>
      </p:sp>
      <p:sp>
        <p:nvSpPr>
          <p:cNvPr id="13" name="ZoneTexte 8"/>
          <p:cNvSpPr txBox="1">
            <a:spLocks noChangeArrowheads="1"/>
          </p:cNvSpPr>
          <p:nvPr/>
        </p:nvSpPr>
        <p:spPr bwMode="auto">
          <a:xfrm>
            <a:off x="1033463" y="2602501"/>
            <a:ext cx="10303933" cy="2185214"/>
          </a:xfrm>
          <a:prstGeom prst="rect">
            <a:avLst/>
          </a:prstGeom>
          <a:solidFill>
            <a:schemeClr val="bg1">
              <a:lumMod val="85000"/>
            </a:schemeClr>
          </a:solidFill>
          <a:ln w="3175">
            <a:solidFill>
              <a:schemeClr val="accent4">
                <a:lumMod val="50000"/>
              </a:schemeClr>
            </a:solidFill>
            <a:miter lim="800000"/>
            <a:headEnd/>
            <a:tailEnd/>
          </a:ln>
          <a:effectLst>
            <a:glow rad="228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scene3d>
              <a:camera prst="orthographicFront"/>
              <a:lightRig rig="threePt" dir="t"/>
            </a:scene3d>
            <a:sp3d extrusionH="57150">
              <a:bevelT w="38100" h="38100"/>
            </a:sp3d>
          </a:bodyPr>
          <a:lstStyle/>
          <a:p>
            <a:pPr>
              <a:defRPr/>
            </a:pPr>
            <a:r>
              <a:rPr lang="fr-FR" sz="3200" dirty="0" smtClean="0">
                <a:solidFill>
                  <a:schemeClr val="accent5">
                    <a:lumMod val="75000"/>
                  </a:schemeClr>
                </a:solidFill>
                <a:latin typeface="Calisto MT" pitchFamily="18" charset="0"/>
              </a:rPr>
              <a:t>I- INTRODUCTION</a:t>
            </a:r>
          </a:p>
          <a:p>
            <a:pPr>
              <a:defRPr/>
            </a:pPr>
            <a:endParaRPr lang="fr-FR" sz="2000" dirty="0" smtClean="0">
              <a:solidFill>
                <a:schemeClr val="accent5">
                  <a:lumMod val="75000"/>
                </a:schemeClr>
              </a:solidFill>
              <a:latin typeface="Calisto MT" pitchFamily="18" charset="0"/>
            </a:endParaRPr>
          </a:p>
          <a:p>
            <a:pPr>
              <a:defRPr/>
            </a:pPr>
            <a:r>
              <a:rPr lang="fr-FR" sz="3200" dirty="0" smtClean="0">
                <a:solidFill>
                  <a:schemeClr val="accent5">
                    <a:lumMod val="75000"/>
                  </a:schemeClr>
                </a:solidFill>
                <a:latin typeface="Calisto MT" pitchFamily="18" charset="0"/>
              </a:rPr>
              <a:t>II- APPROCHE DEFINITIONNELLE </a:t>
            </a:r>
          </a:p>
          <a:p>
            <a:pPr>
              <a:defRPr/>
            </a:pPr>
            <a:endParaRPr lang="fr-FR" sz="2000" dirty="0">
              <a:solidFill>
                <a:schemeClr val="accent5">
                  <a:lumMod val="75000"/>
                </a:schemeClr>
              </a:solidFill>
              <a:latin typeface="Calisto MT" pitchFamily="18" charset="0"/>
            </a:endParaRPr>
          </a:p>
          <a:p>
            <a:pPr>
              <a:defRPr/>
            </a:pPr>
            <a:r>
              <a:rPr lang="fr-FR" sz="3200" dirty="0" smtClean="0">
                <a:solidFill>
                  <a:schemeClr val="accent5">
                    <a:lumMod val="75000"/>
                  </a:schemeClr>
                </a:solidFill>
                <a:latin typeface="Calisto MT" pitchFamily="18" charset="0"/>
              </a:rPr>
              <a:t>III- APPROCHE METHODOLOGIQUE</a:t>
            </a:r>
          </a:p>
        </p:txBody>
      </p:sp>
      <p:grpSp>
        <p:nvGrpSpPr>
          <p:cNvPr id="9" name="Groupe 8"/>
          <p:cNvGrpSpPr/>
          <p:nvPr/>
        </p:nvGrpSpPr>
        <p:grpSpPr>
          <a:xfrm>
            <a:off x="38100" y="0"/>
            <a:ext cx="12022741" cy="845120"/>
            <a:chOff x="38100" y="0"/>
            <a:chExt cx="12022741" cy="845120"/>
          </a:xfrm>
        </p:grpSpPr>
        <p:sp>
          <p:nvSpPr>
            <p:cNvPr id="10" name="Rectangle 9"/>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7"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ZoneTexte 17"/>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9" name="Image 18"/>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Tree>
    <p:extLst>
      <p:ext uri="{BB962C8B-B14F-4D97-AF65-F5344CB8AC3E}">
        <p14:creationId xmlns:p14="http://schemas.microsoft.com/office/powerpoint/2010/main" val="2860292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286125"/>
            <a:ext cx="12192000" cy="3571875"/>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sz="2400" dirty="0"/>
          </a:p>
        </p:txBody>
      </p:sp>
      <p:sp>
        <p:nvSpPr>
          <p:cNvPr id="3" name="ZoneTexte 3">
            <a:extLst/>
          </p:cNvPr>
          <p:cNvSpPr txBox="1">
            <a:spLocks noChangeArrowheads="1"/>
          </p:cNvSpPr>
          <p:nvPr/>
        </p:nvSpPr>
        <p:spPr bwMode="auto">
          <a:xfrm>
            <a:off x="243087" y="3374248"/>
            <a:ext cx="11705825" cy="646331"/>
          </a:xfrm>
          <a:prstGeom prst="rect">
            <a:avLst/>
          </a:prstGeom>
          <a:no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None/>
            </a:pPr>
            <a:r>
              <a:rPr lang="fr-FR" altLang="fr-FR" sz="4000" b="1" dirty="0" smtClean="0">
                <a:solidFill>
                  <a:schemeClr val="bg1"/>
                </a:solidFill>
                <a:latin typeface="Calisto MT" panose="02040603050505030304" pitchFamily="18" charset="0"/>
              </a:rPr>
              <a:t>INTRODUCTION</a:t>
            </a:r>
            <a:endParaRPr lang="fr-FR" altLang="fr-FR" sz="4000" b="1" dirty="0">
              <a:solidFill>
                <a:schemeClr val="bg1"/>
              </a:solidFill>
              <a:latin typeface="Calisto MT" panose="02040603050505030304" pitchFamily="18" charset="0"/>
            </a:endParaRPr>
          </a:p>
        </p:txBody>
      </p:sp>
      <p:grpSp>
        <p:nvGrpSpPr>
          <p:cNvPr id="12" name="Groupe 11"/>
          <p:cNvGrpSpPr/>
          <p:nvPr/>
        </p:nvGrpSpPr>
        <p:grpSpPr>
          <a:xfrm>
            <a:off x="38100" y="0"/>
            <a:ext cx="12022741" cy="845120"/>
            <a:chOff x="38100" y="0"/>
            <a:chExt cx="12022741" cy="845120"/>
          </a:xfrm>
        </p:grpSpPr>
        <p:sp>
          <p:nvSpPr>
            <p:cNvPr id="13" name="Rectangle 12"/>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4"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ZoneTexte 14"/>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6" name="Image 15"/>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
        <p:nvSpPr>
          <p:cNvPr id="9" name="Pentagone régulier 8"/>
          <p:cNvSpPr/>
          <p:nvPr/>
        </p:nvSpPr>
        <p:spPr>
          <a:xfrm>
            <a:off x="4967780" y="2536994"/>
            <a:ext cx="1210733" cy="746125"/>
          </a:xfrm>
          <a:prstGeom prst="pentagon">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latin typeface="Calisto MT" panose="02040603050505030304" pitchFamily="18" charset="0"/>
              </a:rPr>
              <a:t>I</a:t>
            </a:r>
            <a:endParaRPr lang="fr-FR" sz="3200" b="1" dirty="0">
              <a:latin typeface="Calisto MT" panose="02040603050505030304" pitchFamily="18" charset="0"/>
            </a:endParaRPr>
          </a:p>
        </p:txBody>
      </p:sp>
    </p:spTree>
    <p:extLst>
      <p:ext uri="{BB962C8B-B14F-4D97-AF65-F5344CB8AC3E}">
        <p14:creationId xmlns:p14="http://schemas.microsoft.com/office/powerpoint/2010/main" val="37251141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a:spLocks noGrp="1"/>
          </p:cNvSpPr>
          <p:nvPr>
            <p:ph type="sldNum" sz="quarter" idx="12"/>
          </p:nvPr>
        </p:nvSpPr>
        <p:spPr bwMode="auto">
          <a:xfrm>
            <a:off x="11549063" y="6402187"/>
            <a:ext cx="642937" cy="441325"/>
          </a:xfrm>
          <a:prstGeom prst="ellipse">
            <a:avLst/>
          </a:prstGeom>
          <a:solidFill>
            <a:srgbClr val="FF66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fr-FR" altLang="fr-FR" sz="2000" b="1" dirty="0" smtClean="0">
                <a:solidFill>
                  <a:srgbClr val="FFFFFF"/>
                </a:solidFill>
                <a:latin typeface="Calisto MT" panose="02040603050505030304" pitchFamily="18" charset="0"/>
              </a:rPr>
              <a:t>5</a:t>
            </a:r>
            <a:endParaRPr lang="fr-FR" altLang="fr-FR" sz="2000" b="1" dirty="0">
              <a:solidFill>
                <a:srgbClr val="FFFFFF"/>
              </a:solidFill>
              <a:latin typeface="Calisto MT" panose="02040603050505030304" pitchFamily="18" charset="0"/>
            </a:endParaRPr>
          </a:p>
        </p:txBody>
      </p:sp>
      <p:sp>
        <p:nvSpPr>
          <p:cNvPr id="11" name="ZoneTexte 8"/>
          <p:cNvSpPr txBox="1">
            <a:spLocks noChangeArrowheads="1"/>
          </p:cNvSpPr>
          <p:nvPr/>
        </p:nvSpPr>
        <p:spPr bwMode="auto">
          <a:xfrm>
            <a:off x="425413" y="1214898"/>
            <a:ext cx="11506199" cy="3600986"/>
          </a:xfrm>
          <a:prstGeom prst="rect">
            <a:avLst/>
          </a:prstGeom>
          <a:noFill/>
          <a:ln w="9525">
            <a:noFill/>
            <a:miter lim="800000"/>
            <a:headEnd/>
            <a:tailEnd/>
          </a:ln>
        </p:spPr>
        <p:txBody>
          <a:bodyPr wrap="square">
            <a:spAutoFit/>
          </a:bodyPr>
          <a:lstStyle/>
          <a:p>
            <a:pPr algn="just">
              <a:lnSpc>
                <a:spcPct val="150000"/>
              </a:lnSpc>
              <a:defRPr/>
            </a:pPr>
            <a:r>
              <a:rPr lang="fr-FR" sz="2400" dirty="0">
                <a:latin typeface="Calisto MT" pitchFamily="18" charset="0"/>
              </a:rPr>
              <a:t>Les Etats Généraux des Ressources Humaines tenues du 24 au 25 juin 2021, à Grand-Bassam, ont inscrit au titre des recommandations, l’actualisation du cadre organique des emplois</a:t>
            </a:r>
            <a:r>
              <a:rPr lang="fr-FR" sz="2400" dirty="0" smtClean="0">
                <a:latin typeface="Calisto MT" pitchFamily="18" charset="0"/>
              </a:rPr>
              <a:t>.</a:t>
            </a:r>
          </a:p>
          <a:p>
            <a:pPr algn="just">
              <a:lnSpc>
                <a:spcPct val="150000"/>
              </a:lnSpc>
              <a:defRPr/>
            </a:pPr>
            <a:endParaRPr lang="fr-FR" sz="800" dirty="0">
              <a:latin typeface="Calisto MT" pitchFamily="18" charset="0"/>
            </a:endParaRPr>
          </a:p>
          <a:p>
            <a:pPr algn="just">
              <a:lnSpc>
                <a:spcPct val="150000"/>
              </a:lnSpc>
              <a:defRPr/>
            </a:pPr>
            <a:r>
              <a:rPr lang="fr-FR" sz="2400" dirty="0">
                <a:latin typeface="Calisto MT" pitchFamily="18" charset="0"/>
              </a:rPr>
              <a:t>A cet effet, diverses actions ont été menées, notamment </a:t>
            </a:r>
            <a:r>
              <a:rPr lang="fr-FR" sz="2400" dirty="0" smtClean="0">
                <a:latin typeface="Calisto MT" pitchFamily="18" charset="0"/>
              </a:rPr>
              <a:t>la </a:t>
            </a:r>
            <a:r>
              <a:rPr lang="fr-FR" sz="2400" dirty="0">
                <a:latin typeface="Calisto MT" pitchFamily="18" charset="0"/>
              </a:rPr>
              <a:t>création du Comité d’actualisation du cadre organique des emplois du Trésor </a:t>
            </a:r>
            <a:r>
              <a:rPr lang="fr-FR" sz="2400" dirty="0" smtClean="0">
                <a:latin typeface="Calisto MT" pitchFamily="18" charset="0"/>
              </a:rPr>
              <a:t>Public qui a mis en place une </a:t>
            </a:r>
            <a:r>
              <a:rPr lang="fr-FR" sz="2400" dirty="0">
                <a:latin typeface="Calisto MT" pitchFamily="18" charset="0"/>
              </a:rPr>
              <a:t>démarche méthodologique </a:t>
            </a:r>
            <a:r>
              <a:rPr lang="fr-FR" sz="2400" dirty="0" smtClean="0">
                <a:latin typeface="Calisto MT" pitchFamily="18" charset="0"/>
              </a:rPr>
              <a:t>comportant </a:t>
            </a:r>
            <a:r>
              <a:rPr lang="fr-FR" sz="2400" dirty="0">
                <a:latin typeface="Calisto MT" pitchFamily="18" charset="0"/>
              </a:rPr>
              <a:t>deux (02) approches. </a:t>
            </a:r>
            <a:endParaRPr lang="fr-FR" sz="2400" dirty="0" smtClean="0">
              <a:latin typeface="Calisto MT" pitchFamily="18" charset="0"/>
            </a:endParaRPr>
          </a:p>
        </p:txBody>
      </p:sp>
      <p:grpSp>
        <p:nvGrpSpPr>
          <p:cNvPr id="9" name="Groupe 8"/>
          <p:cNvGrpSpPr/>
          <p:nvPr/>
        </p:nvGrpSpPr>
        <p:grpSpPr>
          <a:xfrm>
            <a:off x="38100" y="0"/>
            <a:ext cx="12022741" cy="845120"/>
            <a:chOff x="38100" y="0"/>
            <a:chExt cx="12022741" cy="845120"/>
          </a:xfrm>
        </p:grpSpPr>
        <p:sp>
          <p:nvSpPr>
            <p:cNvPr id="10" name="Rectangle 9"/>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7"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ZoneTexte 17"/>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9" name="Image 18"/>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Tree>
    <p:extLst>
      <p:ext uri="{BB962C8B-B14F-4D97-AF65-F5344CB8AC3E}">
        <p14:creationId xmlns:p14="http://schemas.microsoft.com/office/powerpoint/2010/main" val="42943697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a:spLocks noGrp="1"/>
          </p:cNvSpPr>
          <p:nvPr>
            <p:ph type="sldNum" sz="quarter" idx="12"/>
          </p:nvPr>
        </p:nvSpPr>
        <p:spPr bwMode="auto">
          <a:xfrm>
            <a:off x="11549063" y="6402187"/>
            <a:ext cx="642937" cy="441325"/>
          </a:xfrm>
          <a:prstGeom prst="ellipse">
            <a:avLst/>
          </a:prstGeom>
          <a:solidFill>
            <a:srgbClr val="FF66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fr-FR" altLang="fr-FR" sz="2000" b="1" dirty="0" smtClean="0">
                <a:solidFill>
                  <a:srgbClr val="FFFFFF"/>
                </a:solidFill>
                <a:latin typeface="Calisto MT" panose="02040603050505030304" pitchFamily="18" charset="0"/>
              </a:rPr>
              <a:t>5</a:t>
            </a:r>
            <a:endParaRPr lang="fr-FR" altLang="fr-FR" sz="2000" b="1" dirty="0">
              <a:solidFill>
                <a:srgbClr val="FFFFFF"/>
              </a:solidFill>
              <a:latin typeface="Calisto MT" panose="02040603050505030304" pitchFamily="18" charset="0"/>
            </a:endParaRPr>
          </a:p>
        </p:txBody>
      </p:sp>
      <p:sp>
        <p:nvSpPr>
          <p:cNvPr id="11" name="ZoneTexte 8"/>
          <p:cNvSpPr txBox="1">
            <a:spLocks noChangeArrowheads="1"/>
          </p:cNvSpPr>
          <p:nvPr/>
        </p:nvSpPr>
        <p:spPr bwMode="auto">
          <a:xfrm>
            <a:off x="372533" y="821106"/>
            <a:ext cx="11506199" cy="6186309"/>
          </a:xfrm>
          <a:prstGeom prst="rect">
            <a:avLst/>
          </a:prstGeom>
          <a:noFill/>
          <a:ln w="9525">
            <a:noFill/>
            <a:miter lim="800000"/>
            <a:headEnd/>
            <a:tailEnd/>
          </a:ln>
        </p:spPr>
        <p:txBody>
          <a:bodyPr wrap="square">
            <a:spAutoFit/>
          </a:bodyPr>
          <a:lstStyle/>
          <a:p>
            <a:pPr algn="just">
              <a:lnSpc>
                <a:spcPct val="150000"/>
              </a:lnSpc>
              <a:defRPr/>
            </a:pPr>
            <a:r>
              <a:rPr lang="fr-FR" sz="2400" dirty="0" smtClean="0">
                <a:latin typeface="Calisto MT" pitchFamily="18" charset="0"/>
              </a:rPr>
              <a:t>La </a:t>
            </a:r>
            <a:r>
              <a:rPr lang="fr-FR" sz="2400" dirty="0">
                <a:latin typeface="Calisto MT" pitchFamily="18" charset="0"/>
              </a:rPr>
              <a:t>première approche, dite approche empirique, a consisté à constituer (05) groupes de travail avec pour mission, de proposer, sur la base des expériences et des vécus, les postes de travail et les effectifs nécessaires au bon fonctionnement des services, sur la base du décret 2021-454 du 8 septembre 2021 portant organisation du Ministère de l’Economie et des Finances et des arrêtés y afférents</a:t>
            </a:r>
            <a:r>
              <a:rPr lang="fr-FR" sz="2400" dirty="0" smtClean="0">
                <a:latin typeface="Calisto MT" pitchFamily="18" charset="0"/>
              </a:rPr>
              <a:t>.</a:t>
            </a:r>
          </a:p>
          <a:p>
            <a:pPr algn="just">
              <a:lnSpc>
                <a:spcPct val="150000"/>
              </a:lnSpc>
              <a:defRPr/>
            </a:pPr>
            <a:endParaRPr lang="fr-FR" sz="800" dirty="0">
              <a:latin typeface="Calisto MT" pitchFamily="18" charset="0"/>
            </a:endParaRPr>
          </a:p>
          <a:p>
            <a:pPr algn="just">
              <a:lnSpc>
                <a:spcPct val="150000"/>
              </a:lnSpc>
              <a:defRPr/>
            </a:pPr>
            <a:r>
              <a:rPr lang="fr-FR" sz="2400" dirty="0">
                <a:latin typeface="Calisto MT" pitchFamily="18" charset="0"/>
              </a:rPr>
              <a:t>La seconde approche, le dimensionnement ou la pesée des postes, qualifiée d’approche scientifique, consistera à conduire des missions dans les services pour évaluer les charges de travail et valider les propositions des groupes de travail</a:t>
            </a:r>
            <a:r>
              <a:rPr lang="fr-FR" sz="2400" dirty="0" smtClean="0">
                <a:latin typeface="Calisto MT" pitchFamily="18" charset="0"/>
              </a:rPr>
              <a:t>.</a:t>
            </a:r>
          </a:p>
          <a:p>
            <a:pPr algn="just">
              <a:lnSpc>
                <a:spcPct val="150000"/>
              </a:lnSpc>
              <a:defRPr/>
            </a:pPr>
            <a:endParaRPr lang="fr-FR" sz="800" dirty="0">
              <a:latin typeface="Calisto MT" pitchFamily="18" charset="0"/>
            </a:endParaRPr>
          </a:p>
          <a:p>
            <a:pPr algn="just">
              <a:lnSpc>
                <a:spcPct val="150000"/>
              </a:lnSpc>
              <a:defRPr/>
            </a:pPr>
            <a:r>
              <a:rPr lang="fr-FR" sz="2400" dirty="0" smtClean="0">
                <a:latin typeface="Calisto MT" pitchFamily="18" charset="0"/>
              </a:rPr>
              <a:t>La présente formation vise à donner aux participants les </a:t>
            </a:r>
            <a:r>
              <a:rPr lang="fr-FR" sz="2400" dirty="0" err="1" smtClean="0">
                <a:latin typeface="Calisto MT" pitchFamily="18" charset="0"/>
              </a:rPr>
              <a:t>methodes</a:t>
            </a:r>
            <a:r>
              <a:rPr lang="fr-FR" sz="2400" dirty="0" smtClean="0">
                <a:latin typeface="Calisto MT" pitchFamily="18" charset="0"/>
              </a:rPr>
              <a:t> et outils a l’effet de mener les dites missions.</a:t>
            </a:r>
            <a:endParaRPr lang="fr-FR" sz="2400" dirty="0">
              <a:latin typeface="Calisto MT" pitchFamily="18" charset="0"/>
            </a:endParaRPr>
          </a:p>
        </p:txBody>
      </p:sp>
      <p:grpSp>
        <p:nvGrpSpPr>
          <p:cNvPr id="9" name="Groupe 8"/>
          <p:cNvGrpSpPr/>
          <p:nvPr/>
        </p:nvGrpSpPr>
        <p:grpSpPr>
          <a:xfrm>
            <a:off x="38100" y="0"/>
            <a:ext cx="12022741" cy="845120"/>
            <a:chOff x="38100" y="0"/>
            <a:chExt cx="12022741" cy="845120"/>
          </a:xfrm>
        </p:grpSpPr>
        <p:sp>
          <p:nvSpPr>
            <p:cNvPr id="10" name="Rectangle 9"/>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7"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ZoneTexte 17"/>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9" name="Image 18"/>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Tree>
    <p:extLst>
      <p:ext uri="{BB962C8B-B14F-4D97-AF65-F5344CB8AC3E}">
        <p14:creationId xmlns:p14="http://schemas.microsoft.com/office/powerpoint/2010/main" val="24124339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286125"/>
            <a:ext cx="12192000" cy="3571875"/>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sz="2400" dirty="0"/>
          </a:p>
        </p:txBody>
      </p:sp>
      <p:sp>
        <p:nvSpPr>
          <p:cNvPr id="3" name="ZoneTexte 3">
            <a:extLst/>
          </p:cNvPr>
          <p:cNvSpPr txBox="1">
            <a:spLocks noChangeArrowheads="1"/>
          </p:cNvSpPr>
          <p:nvPr/>
        </p:nvSpPr>
        <p:spPr bwMode="auto">
          <a:xfrm>
            <a:off x="243087" y="3374248"/>
            <a:ext cx="11705825" cy="646331"/>
          </a:xfrm>
          <a:prstGeom prst="rect">
            <a:avLst/>
          </a:prstGeom>
          <a:no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buNone/>
            </a:pPr>
            <a:r>
              <a:rPr lang="fr-FR" altLang="fr-FR" sz="4000" b="1" dirty="0" smtClean="0">
                <a:solidFill>
                  <a:schemeClr val="bg1"/>
                </a:solidFill>
                <a:latin typeface="Calisto MT" panose="02040603050505030304" pitchFamily="18" charset="0"/>
              </a:rPr>
              <a:t>APPROCHE DEFINITIONNELLE</a:t>
            </a:r>
            <a:endParaRPr lang="fr-FR" altLang="fr-FR" sz="4000" b="1" dirty="0">
              <a:solidFill>
                <a:schemeClr val="bg1"/>
              </a:solidFill>
              <a:latin typeface="Calisto MT" panose="02040603050505030304" pitchFamily="18" charset="0"/>
            </a:endParaRPr>
          </a:p>
        </p:txBody>
      </p:sp>
      <p:grpSp>
        <p:nvGrpSpPr>
          <p:cNvPr id="12" name="Groupe 11"/>
          <p:cNvGrpSpPr/>
          <p:nvPr/>
        </p:nvGrpSpPr>
        <p:grpSpPr>
          <a:xfrm>
            <a:off x="38100" y="0"/>
            <a:ext cx="12022741" cy="845120"/>
            <a:chOff x="38100" y="0"/>
            <a:chExt cx="12022741" cy="845120"/>
          </a:xfrm>
        </p:grpSpPr>
        <p:sp>
          <p:nvSpPr>
            <p:cNvPr id="13" name="Rectangle 12"/>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4"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ZoneTexte 14"/>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6" name="Image 15"/>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
        <p:nvSpPr>
          <p:cNvPr id="9" name="Pentagone régulier 8"/>
          <p:cNvSpPr/>
          <p:nvPr/>
        </p:nvSpPr>
        <p:spPr>
          <a:xfrm>
            <a:off x="4967780" y="2536994"/>
            <a:ext cx="1210733" cy="746125"/>
          </a:xfrm>
          <a:prstGeom prst="pentagon">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latin typeface="Calisto MT" panose="02040603050505030304" pitchFamily="18" charset="0"/>
              </a:rPr>
              <a:t>II</a:t>
            </a:r>
            <a:endParaRPr lang="fr-FR" sz="3200" b="1" dirty="0">
              <a:latin typeface="Calisto MT" panose="02040603050505030304" pitchFamily="18" charset="0"/>
            </a:endParaRPr>
          </a:p>
        </p:txBody>
      </p:sp>
    </p:spTree>
    <p:extLst>
      <p:ext uri="{BB962C8B-B14F-4D97-AF65-F5344CB8AC3E}">
        <p14:creationId xmlns:p14="http://schemas.microsoft.com/office/powerpoint/2010/main" val="12169816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a:spLocks noGrp="1"/>
          </p:cNvSpPr>
          <p:nvPr>
            <p:ph type="sldNum" sz="quarter" idx="12"/>
          </p:nvPr>
        </p:nvSpPr>
        <p:spPr bwMode="auto">
          <a:xfrm>
            <a:off x="11549063" y="6402187"/>
            <a:ext cx="642937" cy="441325"/>
          </a:xfrm>
          <a:prstGeom prst="ellipse">
            <a:avLst/>
          </a:prstGeom>
          <a:solidFill>
            <a:srgbClr val="FF66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fr-FR" altLang="fr-FR" sz="2000" b="1" dirty="0" smtClean="0">
                <a:solidFill>
                  <a:srgbClr val="FFFFFF"/>
                </a:solidFill>
                <a:latin typeface="Calisto MT" panose="02040603050505030304" pitchFamily="18" charset="0"/>
              </a:rPr>
              <a:t>8</a:t>
            </a:r>
            <a:endParaRPr lang="fr-FR" altLang="fr-FR" sz="2000" b="1" dirty="0">
              <a:solidFill>
                <a:srgbClr val="FFFFFF"/>
              </a:solidFill>
              <a:latin typeface="Calisto MT" panose="02040603050505030304" pitchFamily="18" charset="0"/>
            </a:endParaRPr>
          </a:p>
        </p:txBody>
      </p:sp>
      <p:grpSp>
        <p:nvGrpSpPr>
          <p:cNvPr id="9" name="Groupe 8"/>
          <p:cNvGrpSpPr/>
          <p:nvPr/>
        </p:nvGrpSpPr>
        <p:grpSpPr>
          <a:xfrm>
            <a:off x="38100" y="0"/>
            <a:ext cx="12022741" cy="845120"/>
            <a:chOff x="38100" y="0"/>
            <a:chExt cx="12022741" cy="845120"/>
          </a:xfrm>
        </p:grpSpPr>
        <p:sp>
          <p:nvSpPr>
            <p:cNvPr id="10" name="Rectangle 9"/>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7"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ZoneTexte 17"/>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9" name="Image 18"/>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
        <p:nvSpPr>
          <p:cNvPr id="14" name="Rectangle 8">
            <a:extLst>
              <a:ext uri="{FF2B5EF4-FFF2-40B4-BE49-F238E27FC236}">
                <a16:creationId xmlns:a16="http://schemas.microsoft.com/office/drawing/2014/main" id="{D5F97AF1-51F9-084F-887E-C735165AEDFA}"/>
              </a:ext>
            </a:extLst>
          </p:cNvPr>
          <p:cNvSpPr>
            <a:spLocks noChangeArrowheads="1"/>
          </p:cNvSpPr>
          <p:nvPr/>
        </p:nvSpPr>
        <p:spPr bwMode="auto">
          <a:xfrm>
            <a:off x="333856" y="804863"/>
            <a:ext cx="11491479"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1"/>
              </a:buClr>
              <a:buFont typeface="Arial" panose="020B0604020202020204" pitchFamily="34" charset="0"/>
              <a:buChar char="•"/>
              <a:defRPr sz="22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Clr>
                <a:srgbClr val="FEB80A"/>
              </a:buClr>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Clr>
                <a:srgbClr val="00ADDC"/>
              </a:buClr>
              <a:buFont typeface="Arial" panose="020B0604020202020204" pitchFamily="34" charset="0"/>
              <a:buChar char="•"/>
              <a:defRPr sz="1600">
                <a:solidFill>
                  <a:schemeClr val="tx1"/>
                </a:solidFill>
                <a:latin typeface="Calibri" panose="020F0502020204030204" pitchFamily="34" charset="0"/>
              </a:defRPr>
            </a:lvl4pPr>
            <a:lvl5pPr marL="2057400" indent="-228600">
              <a:spcBef>
                <a:spcPct val="20000"/>
              </a:spcBef>
              <a:buClr>
                <a:srgbClr val="738AC8"/>
              </a:buClr>
              <a:buFont typeface="Arial" panose="020B0604020202020204" pitchFamily="34" charset="0"/>
              <a:buChar char="•"/>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9pPr>
          </a:lstStyle>
          <a:p>
            <a:pPr marL="342900" indent="-342900" algn="just">
              <a:lnSpc>
                <a:spcPct val="200000"/>
              </a:lnSpc>
              <a:spcBef>
                <a:spcPct val="0"/>
              </a:spcBef>
              <a:buClrTx/>
              <a:buFont typeface="Wingdings" panose="05000000000000000000" pitchFamily="2" charset="2"/>
              <a:buChar char="§"/>
            </a:pPr>
            <a:r>
              <a:rPr lang="fr-FR" sz="2400" b="1" dirty="0">
                <a:latin typeface="Calisto MT" panose="02040603050505030304" pitchFamily="18" charset="0"/>
              </a:rPr>
              <a:t>Activité : </a:t>
            </a:r>
            <a:r>
              <a:rPr lang="fr-FR" sz="2400" dirty="0" smtClean="0">
                <a:latin typeface="Calisto MT" panose="02040603050505030304" pitchFamily="18" charset="0"/>
              </a:rPr>
              <a:t>ensemble </a:t>
            </a:r>
            <a:r>
              <a:rPr lang="fr-FR" sz="2400" dirty="0">
                <a:latin typeface="Calisto MT" panose="02040603050505030304" pitchFamily="18" charset="0"/>
              </a:rPr>
              <a:t>cohérent d’actions finalisées (tâches), identifiées, organisées selon un processus logique, observable en tant que tel. L’activité concourt à la réalisation ou à la transformation d’un produit, d’une prestation ou d’un service</a:t>
            </a:r>
            <a:r>
              <a:rPr lang="fr-FR" sz="2400" dirty="0" smtClean="0">
                <a:latin typeface="Calisto MT" panose="02040603050505030304" pitchFamily="18" charset="0"/>
              </a:rPr>
              <a:t>.</a:t>
            </a:r>
          </a:p>
          <a:p>
            <a:pPr algn="just">
              <a:lnSpc>
                <a:spcPct val="200000"/>
              </a:lnSpc>
              <a:spcBef>
                <a:spcPct val="0"/>
              </a:spcBef>
              <a:buClrTx/>
              <a:buNone/>
            </a:pPr>
            <a:endParaRPr lang="fr-FR" sz="800" dirty="0">
              <a:latin typeface="Calisto MT" panose="02040603050505030304" pitchFamily="18" charset="0"/>
            </a:endParaRPr>
          </a:p>
          <a:p>
            <a:pPr marL="342900" indent="-342900" algn="just">
              <a:lnSpc>
                <a:spcPct val="200000"/>
              </a:lnSpc>
              <a:spcBef>
                <a:spcPct val="0"/>
              </a:spcBef>
              <a:buClrTx/>
              <a:buFont typeface="Wingdings" panose="05000000000000000000" pitchFamily="2" charset="2"/>
              <a:buChar char="§"/>
            </a:pPr>
            <a:r>
              <a:rPr lang="fr-FR" sz="2400" b="1" dirty="0">
                <a:latin typeface="Calisto MT" panose="02040603050505030304" pitchFamily="18" charset="0"/>
              </a:rPr>
              <a:t>Tâche : </a:t>
            </a:r>
            <a:r>
              <a:rPr lang="fr-FR" sz="2400" dirty="0" smtClean="0">
                <a:latin typeface="Calisto MT" panose="02040603050505030304" pitchFamily="18" charset="0"/>
              </a:rPr>
              <a:t>unité </a:t>
            </a:r>
            <a:r>
              <a:rPr lang="fr-FR" sz="2400" dirty="0">
                <a:latin typeface="Calisto MT" panose="02040603050505030304" pitchFamily="18" charset="0"/>
              </a:rPr>
              <a:t>élémentaire de l’activité de travail. La tâche s’inscrit dans un enchainement chronologique d’opérations nécessaires à l’exercice de l’activité</a:t>
            </a:r>
            <a:r>
              <a:rPr lang="fr-FR" sz="2400" dirty="0" smtClean="0">
                <a:latin typeface="Calisto MT" panose="02040603050505030304" pitchFamily="18" charset="0"/>
              </a:rPr>
              <a:t>.</a:t>
            </a:r>
          </a:p>
          <a:p>
            <a:pPr algn="just">
              <a:lnSpc>
                <a:spcPct val="200000"/>
              </a:lnSpc>
              <a:spcBef>
                <a:spcPct val="0"/>
              </a:spcBef>
              <a:buClrTx/>
              <a:buNone/>
            </a:pPr>
            <a:endParaRPr lang="fr-FR" sz="800" dirty="0" smtClean="0">
              <a:latin typeface="Calisto MT" panose="02040603050505030304" pitchFamily="18" charset="0"/>
            </a:endParaRPr>
          </a:p>
          <a:p>
            <a:pPr marL="342900" indent="-342900" algn="just">
              <a:lnSpc>
                <a:spcPct val="200000"/>
              </a:lnSpc>
              <a:spcBef>
                <a:spcPct val="0"/>
              </a:spcBef>
              <a:buClrTx/>
              <a:buFont typeface="Wingdings" panose="05000000000000000000" pitchFamily="2" charset="2"/>
              <a:buChar char="§"/>
            </a:pPr>
            <a:r>
              <a:rPr lang="fr-FR" sz="2400" b="1" dirty="0">
                <a:latin typeface="Calisto MT" panose="02040603050505030304" pitchFamily="18" charset="0"/>
              </a:rPr>
              <a:t>Poste de travail : </a:t>
            </a:r>
            <a:r>
              <a:rPr lang="fr-FR" sz="2400" dirty="0" smtClean="0">
                <a:latin typeface="Calisto MT" panose="02040603050505030304" pitchFamily="18" charset="0"/>
              </a:rPr>
              <a:t>situation </a:t>
            </a:r>
            <a:r>
              <a:rPr lang="fr-FR" sz="2400" dirty="0">
                <a:latin typeface="Calisto MT" panose="02040603050505030304" pitchFamily="18" charset="0"/>
              </a:rPr>
              <a:t>individuelle de travail. Il s’agit de l’ensemble des tâches, des activités, des missions effectuées par un individu au sein d’une organisation</a:t>
            </a:r>
            <a:r>
              <a:rPr lang="fr-FR" sz="2400" dirty="0" smtClean="0">
                <a:latin typeface="Calisto MT" panose="02040603050505030304" pitchFamily="18" charset="0"/>
              </a:rPr>
              <a:t>.</a:t>
            </a:r>
            <a:endParaRPr lang="fr-FR" sz="2400" dirty="0">
              <a:latin typeface="Calisto MT" panose="02040603050505030304" pitchFamily="18" charset="0"/>
            </a:endParaRPr>
          </a:p>
        </p:txBody>
      </p:sp>
    </p:spTree>
    <p:extLst>
      <p:ext uri="{BB962C8B-B14F-4D97-AF65-F5344CB8AC3E}">
        <p14:creationId xmlns:p14="http://schemas.microsoft.com/office/powerpoint/2010/main" val="38279260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1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a:spLocks noGrp="1"/>
          </p:cNvSpPr>
          <p:nvPr>
            <p:ph type="sldNum" sz="quarter" idx="12"/>
          </p:nvPr>
        </p:nvSpPr>
        <p:spPr bwMode="auto">
          <a:xfrm>
            <a:off x="11549063" y="6402187"/>
            <a:ext cx="642937" cy="441325"/>
          </a:xfrm>
          <a:prstGeom prst="ellipse">
            <a:avLst/>
          </a:prstGeom>
          <a:solidFill>
            <a:srgbClr val="FF66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fr-FR" altLang="fr-FR" sz="2000" b="1" dirty="0" smtClean="0">
                <a:solidFill>
                  <a:srgbClr val="FFFFFF"/>
                </a:solidFill>
                <a:latin typeface="Calisto MT" panose="02040603050505030304" pitchFamily="18" charset="0"/>
              </a:rPr>
              <a:t>8</a:t>
            </a:r>
            <a:endParaRPr lang="fr-FR" altLang="fr-FR" sz="2000" b="1" dirty="0">
              <a:solidFill>
                <a:srgbClr val="FFFFFF"/>
              </a:solidFill>
              <a:latin typeface="Calisto MT" panose="02040603050505030304" pitchFamily="18" charset="0"/>
            </a:endParaRPr>
          </a:p>
        </p:txBody>
      </p:sp>
      <p:grpSp>
        <p:nvGrpSpPr>
          <p:cNvPr id="9" name="Groupe 8"/>
          <p:cNvGrpSpPr/>
          <p:nvPr/>
        </p:nvGrpSpPr>
        <p:grpSpPr>
          <a:xfrm>
            <a:off x="38100" y="0"/>
            <a:ext cx="12022741" cy="845120"/>
            <a:chOff x="38100" y="0"/>
            <a:chExt cx="12022741" cy="845120"/>
          </a:xfrm>
        </p:grpSpPr>
        <p:sp>
          <p:nvSpPr>
            <p:cNvPr id="10" name="Rectangle 9"/>
            <p:cNvSpPr/>
            <p:nvPr/>
          </p:nvSpPr>
          <p:spPr>
            <a:xfrm>
              <a:off x="1000126" y="438720"/>
              <a:ext cx="10158941" cy="45719"/>
            </a:xfrm>
            <a:prstGeom prst="rect">
              <a:avLst/>
            </a:prstGeom>
            <a:solidFill>
              <a:schemeClr val="accent2"/>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17" name="Picture 2" descr="C:\Users\dgtcp\Desktop\Cap_charte_graphique\pp\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318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ZoneTexte 17"/>
            <p:cNvSpPr txBox="1"/>
            <p:nvPr/>
          </p:nvSpPr>
          <p:spPr>
            <a:xfrm>
              <a:off x="1066800" y="68942"/>
              <a:ext cx="10223426" cy="400110"/>
            </a:xfrm>
            <a:prstGeom prst="rect">
              <a:avLst/>
            </a:prstGeom>
            <a:noFill/>
          </p:spPr>
          <p:txBody>
            <a:bodyPr wrap="square">
              <a:spAutoFit/>
            </a:bodyPr>
            <a:lstStyle/>
            <a:p>
              <a:pPr fontAlgn="auto">
                <a:spcBef>
                  <a:spcPts val="0"/>
                </a:spcBef>
                <a:spcAft>
                  <a:spcPts val="0"/>
                </a:spcAft>
                <a:defRPr/>
              </a:pPr>
              <a:r>
                <a:rPr lang="fr-FR" sz="2000" b="1" dirty="0">
                  <a:solidFill>
                    <a:srgbClr val="FF6600"/>
                  </a:solidFill>
                  <a:latin typeface="Calisto MT" pitchFamily="18" charset="0"/>
                  <a:cs typeface="+mn-cs"/>
                </a:rPr>
                <a:t>DIRECTION  GÉNÉRALE  DU  TRÉSOR  ET  DE  LA  COMPTABILITÉ  PUBLIQUE</a:t>
              </a:r>
            </a:p>
          </p:txBody>
        </p:sp>
        <p:pic>
          <p:nvPicPr>
            <p:cNvPr id="19" name="Image 18"/>
            <p:cNvPicPr>
              <a:picLocks noChangeAspect="1"/>
            </p:cNvPicPr>
            <p:nvPr/>
          </p:nvPicPr>
          <p:blipFill rotWithShape="1">
            <a:blip r:embed="rId3" cstate="print">
              <a:extLst>
                <a:ext uri="{28A0092B-C50C-407E-A947-70E740481C1C}">
                  <a14:useLocalDpi xmlns:a14="http://schemas.microsoft.com/office/drawing/2010/main" val="0"/>
                </a:ext>
              </a:extLst>
            </a:blip>
            <a:srcRect t="8572"/>
            <a:stretch/>
          </p:blipFill>
          <p:spPr>
            <a:xfrm>
              <a:off x="11290226" y="32320"/>
              <a:ext cx="770615" cy="812800"/>
            </a:xfrm>
            <a:prstGeom prst="rect">
              <a:avLst/>
            </a:prstGeom>
          </p:spPr>
        </p:pic>
      </p:grpSp>
      <p:sp>
        <p:nvSpPr>
          <p:cNvPr id="11" name="Rectangle 8">
            <a:extLst>
              <a:ext uri="{FF2B5EF4-FFF2-40B4-BE49-F238E27FC236}">
                <a16:creationId xmlns:a16="http://schemas.microsoft.com/office/drawing/2014/main" id="{D5F97AF1-51F9-084F-887E-C735165AEDFA}"/>
              </a:ext>
            </a:extLst>
          </p:cNvPr>
          <p:cNvSpPr>
            <a:spLocks noChangeArrowheads="1"/>
          </p:cNvSpPr>
          <p:nvPr/>
        </p:nvSpPr>
        <p:spPr bwMode="auto">
          <a:xfrm>
            <a:off x="349135" y="854217"/>
            <a:ext cx="11504814"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1"/>
              </a:buClr>
              <a:buFont typeface="Arial" panose="020B0604020202020204" pitchFamily="34" charset="0"/>
              <a:buChar char="•"/>
              <a:defRPr sz="22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Clr>
                <a:srgbClr val="FEB80A"/>
              </a:buClr>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Clr>
                <a:srgbClr val="00ADDC"/>
              </a:buClr>
              <a:buFont typeface="Arial" panose="020B0604020202020204" pitchFamily="34" charset="0"/>
              <a:buChar char="•"/>
              <a:defRPr sz="1600">
                <a:solidFill>
                  <a:schemeClr val="tx1"/>
                </a:solidFill>
                <a:latin typeface="Calibri" panose="020F0502020204030204" pitchFamily="34" charset="0"/>
              </a:defRPr>
            </a:lvl4pPr>
            <a:lvl5pPr marL="2057400" indent="-228600">
              <a:spcBef>
                <a:spcPct val="20000"/>
              </a:spcBef>
              <a:buClr>
                <a:srgbClr val="738AC8"/>
              </a:buClr>
              <a:buFont typeface="Arial" panose="020B0604020202020204" pitchFamily="34" charset="0"/>
              <a:buChar char="•"/>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738AC8"/>
              </a:buClr>
              <a:buFont typeface="Arial" panose="020B0604020202020204" pitchFamily="34" charset="0"/>
              <a:buChar char="•"/>
              <a:defRPr sz="1400">
                <a:solidFill>
                  <a:schemeClr val="tx1"/>
                </a:solidFill>
                <a:latin typeface="Calibri" panose="020F0502020204030204" pitchFamily="34" charset="0"/>
              </a:defRPr>
            </a:lvl9pPr>
          </a:lstStyle>
          <a:p>
            <a:pPr marL="342900" indent="-342900" algn="just">
              <a:lnSpc>
                <a:spcPct val="200000"/>
              </a:lnSpc>
              <a:spcBef>
                <a:spcPct val="0"/>
              </a:spcBef>
              <a:buClrTx/>
              <a:buFont typeface="Wingdings" panose="05000000000000000000" pitchFamily="2" charset="2"/>
              <a:buChar char="§"/>
            </a:pPr>
            <a:r>
              <a:rPr lang="fr-FR" sz="2400" b="1" dirty="0" smtClean="0">
                <a:latin typeface="Calisto MT" panose="02040603050505030304" pitchFamily="18" charset="0"/>
              </a:rPr>
              <a:t>Situation </a:t>
            </a:r>
            <a:r>
              <a:rPr lang="fr-FR" sz="2400" b="1" dirty="0">
                <a:latin typeface="Calisto MT" panose="02040603050505030304" pitchFamily="18" charset="0"/>
              </a:rPr>
              <a:t>de travail : </a:t>
            </a:r>
            <a:r>
              <a:rPr lang="fr-FR" sz="2400" dirty="0" smtClean="0">
                <a:latin typeface="Calisto MT" panose="02040603050505030304" pitchFamily="18" charset="0"/>
              </a:rPr>
              <a:t>ensemble </a:t>
            </a:r>
            <a:r>
              <a:rPr lang="fr-FR" sz="2400" dirty="0">
                <a:latin typeface="Calisto MT" panose="02040603050505030304" pitchFamily="18" charset="0"/>
              </a:rPr>
              <a:t>des conditions organisationnelles, sociales, matérielles qui délimitent le champ de l’exercice d’une activité professionnelle, sans identification à une structure et/ou une organisation donnée</a:t>
            </a:r>
            <a:r>
              <a:rPr lang="fr-FR" sz="2400" dirty="0" smtClean="0">
                <a:latin typeface="Calisto MT" panose="02040603050505030304" pitchFamily="18" charset="0"/>
              </a:rPr>
              <a:t>.</a:t>
            </a:r>
          </a:p>
          <a:p>
            <a:pPr algn="just">
              <a:lnSpc>
                <a:spcPct val="200000"/>
              </a:lnSpc>
              <a:spcBef>
                <a:spcPct val="0"/>
              </a:spcBef>
              <a:buClrTx/>
              <a:buNone/>
            </a:pPr>
            <a:endParaRPr lang="fr-FR" sz="800" dirty="0" smtClean="0">
              <a:latin typeface="Calisto MT" panose="02040603050505030304" pitchFamily="18" charset="0"/>
            </a:endParaRPr>
          </a:p>
          <a:p>
            <a:pPr marL="342900" indent="-342900" algn="just">
              <a:lnSpc>
                <a:spcPct val="200000"/>
              </a:lnSpc>
              <a:spcBef>
                <a:spcPct val="0"/>
              </a:spcBef>
              <a:buClrTx/>
              <a:buFont typeface="Wingdings" panose="05000000000000000000" pitchFamily="2" charset="2"/>
              <a:buChar char="§"/>
            </a:pPr>
            <a:r>
              <a:rPr lang="fr-FR" sz="2400" b="1" dirty="0">
                <a:latin typeface="Calisto MT" panose="02040603050505030304" pitchFamily="18" charset="0"/>
              </a:rPr>
              <a:t>Finalité : </a:t>
            </a:r>
            <a:r>
              <a:rPr lang="fr-FR" sz="2400" dirty="0">
                <a:latin typeface="Calisto MT" panose="02040603050505030304" pitchFamily="18" charset="0"/>
              </a:rPr>
              <a:t>contribution de l’emploi aux objectifs d’une structure, d’une organisation ou d’un service. La finalité met en évidence « le sens » de l’emploi. </a:t>
            </a:r>
            <a:endParaRPr lang="fr-FR" sz="2400" dirty="0" smtClean="0">
              <a:latin typeface="Calisto MT" panose="02040603050505030304" pitchFamily="18" charset="0"/>
            </a:endParaRPr>
          </a:p>
          <a:p>
            <a:pPr algn="just">
              <a:lnSpc>
                <a:spcPct val="200000"/>
              </a:lnSpc>
              <a:spcBef>
                <a:spcPct val="0"/>
              </a:spcBef>
              <a:buClrTx/>
              <a:buNone/>
            </a:pPr>
            <a:endParaRPr lang="fr-FR" sz="800" dirty="0">
              <a:latin typeface="Calisto MT" panose="02040603050505030304" pitchFamily="18" charset="0"/>
            </a:endParaRPr>
          </a:p>
          <a:p>
            <a:pPr marL="342900" indent="-342900" algn="just">
              <a:lnSpc>
                <a:spcPct val="200000"/>
              </a:lnSpc>
              <a:spcBef>
                <a:spcPct val="0"/>
              </a:spcBef>
              <a:buClrTx/>
              <a:buFont typeface="Wingdings" panose="05000000000000000000" pitchFamily="2" charset="2"/>
              <a:buChar char="§"/>
            </a:pPr>
            <a:r>
              <a:rPr lang="fr-FR" sz="2400" b="1" dirty="0">
                <a:latin typeface="Calisto MT" panose="02040603050505030304" pitchFamily="18" charset="0"/>
              </a:rPr>
              <a:t>Compétences : </a:t>
            </a:r>
            <a:r>
              <a:rPr lang="fr-FR" sz="2400" dirty="0">
                <a:latin typeface="Calisto MT" panose="02040603050505030304" pitchFamily="18" charset="0"/>
              </a:rPr>
              <a:t>Le mot compétence vient du bas latin </a:t>
            </a:r>
            <a:r>
              <a:rPr lang="fr-FR" sz="2400" b="1" i="1" dirty="0" err="1">
                <a:latin typeface="Calisto MT" panose="02040603050505030304" pitchFamily="18" charset="0"/>
              </a:rPr>
              <a:t>competentia</a:t>
            </a:r>
            <a:r>
              <a:rPr lang="fr-FR" sz="2400" dirty="0">
                <a:latin typeface="Calisto MT" panose="02040603050505030304" pitchFamily="18" charset="0"/>
              </a:rPr>
              <a:t> qui signifie « juste rapport ». </a:t>
            </a:r>
          </a:p>
        </p:txBody>
      </p:sp>
    </p:spTree>
    <p:extLst>
      <p:ext uri="{BB962C8B-B14F-4D97-AF65-F5344CB8AC3E}">
        <p14:creationId xmlns:p14="http://schemas.microsoft.com/office/powerpoint/2010/main" val="26364455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2788</TotalTime>
  <Words>1155</Words>
  <Application>Microsoft Office PowerPoint</Application>
  <PresentationFormat>Grand écran</PresentationFormat>
  <Paragraphs>152</Paragraphs>
  <Slides>18</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18</vt:i4>
      </vt:variant>
    </vt:vector>
  </HeadingPairs>
  <TitlesOfParts>
    <vt:vector size="25" baseType="lpstr">
      <vt:lpstr>Arial</vt:lpstr>
      <vt:lpstr>Calibri</vt:lpstr>
      <vt:lpstr>Calibri Light</vt:lpstr>
      <vt:lpstr>Calisto MT</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N'guessan Georges TANOH</dc:creator>
  <cp:lastModifiedBy>ANTHELME ADOU KOUASSI</cp:lastModifiedBy>
  <cp:revision>337</cp:revision>
  <dcterms:created xsi:type="dcterms:W3CDTF">2022-06-08T14:08:44Z</dcterms:created>
  <dcterms:modified xsi:type="dcterms:W3CDTF">2023-06-15T08:21:27Z</dcterms:modified>
</cp:coreProperties>
</file>